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Roboto"/>
      <p:regular r:id="rId46"/>
      <p:bold r:id="rId47"/>
      <p:italic r:id="rId48"/>
      <p:boldItalic r:id="rId49"/>
    </p:embeddedFont>
    <p:embeddedFont>
      <p:font typeface="Corbel"/>
      <p:regular r:id="rId50"/>
      <p:bold r:id="rId51"/>
      <p:italic r:id="rId52"/>
      <p:boldItalic r:id="rId53"/>
    </p:embeddedFont>
    <p:embeddedFont>
      <p:font typeface="Nova Square"/>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9166DD-C24C-4BEB-8890-199BE240C9E7}">
  <a:tblStyle styleId="{5A9166DD-C24C-4BEB-8890-199BE240C9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ED6B2B1-5F39-40C9-A2E6-BFF6ABB4F52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orbel-bold.fntdata"/><Relationship Id="rId50" Type="http://schemas.openxmlformats.org/officeDocument/2006/relationships/font" Target="fonts/Corbel-regular.fntdata"/><Relationship Id="rId53" Type="http://schemas.openxmlformats.org/officeDocument/2006/relationships/font" Target="fonts/Corbel-boldItalic.fntdata"/><Relationship Id="rId52" Type="http://schemas.openxmlformats.org/officeDocument/2006/relationships/font" Target="fonts/Corbel-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NovaSquar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4cf43a9325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4cf43a9325_0_5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4d5c7da47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4d5c7da47b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d5c7da47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4d5c7da47b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d5c7da47b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34d5c7da47b_0_5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128235e9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6128235e92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128235e9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6128235e9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4cf43a9325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34cf43a9325_0_8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128235e9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6128235e92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4d5c7da47b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4d5c7da47b_0_5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4d5c7da47b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4d5c7da47b_0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cf43a932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4cf43a9325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cf43a9325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4cf43a9325_0_5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6128235e9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6128235e92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4d5c7da47b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4d5c7da47b_0_6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4cf43a9325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4cf43a9325_0_5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cf43a9325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4cf43a9325_0_6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6128235e9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6128235e92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cf43a932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4cf43a9325_0_5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4cf43a9325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4cf43a9325_0_5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cf43a9325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4cf43a9325_0_5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4cf43a9325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34cf43a9325_0_5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66afa5dfa_0_3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466afa5dfa_0_3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4cf43a9325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4cf43a9325_0_5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da644842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4da6448425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4da64484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34da6448425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6128235e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6128235e9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6128235e9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36128235e92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6128235e9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6128235e92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6128235e9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6128235e92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6128235e9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36128235e92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6128235e9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36128235e92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6128235e9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36128235e92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cf43a932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4cf43a9325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6128235e9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36128235e92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cf43a9325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4cf43a9325_0_5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cf43a9325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4cf43a9325_0_5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cf43a9325_0_635:notes"/>
          <p:cNvSpPr/>
          <p:nvPr>
            <p:ph idx="2" type="sldImg"/>
          </p:nvPr>
        </p:nvSpPr>
        <p:spPr>
          <a:xfrm>
            <a:off x="367307" y="1143550"/>
            <a:ext cx="612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34cf43a9325_0_635: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34cf43a9325_0_635:notes"/>
          <p:cNvSpPr txBox="1"/>
          <p:nvPr>
            <p:ph idx="12" type="sldNum"/>
          </p:nvPr>
        </p:nvSpPr>
        <p:spPr>
          <a:xfrm>
            <a:off x="3884621"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4cf43a9325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4cf43a9325_0_5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d5c7da47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4d5c7da47b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20" name="Shape 20"/>
        <p:cNvGrpSpPr/>
        <p:nvPr/>
      </p:nvGrpSpPr>
      <p:grpSpPr>
        <a:xfrm>
          <a:off x="0" y="0"/>
          <a:ext cx="0" cy="0"/>
          <a:chOff x="0" y="0"/>
          <a:chExt cx="0" cy="0"/>
        </a:xfrm>
      </p:grpSpPr>
      <p:sp>
        <p:nvSpPr>
          <p:cNvPr id="21" name="Google Shape;21;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8" name="Shape 58"/>
        <p:cNvGrpSpPr/>
        <p:nvPr/>
      </p:nvGrpSpPr>
      <p:grpSpPr>
        <a:xfrm>
          <a:off x="0" y="0"/>
          <a:ext cx="0" cy="0"/>
          <a:chOff x="0" y="0"/>
          <a:chExt cx="0" cy="0"/>
        </a:xfrm>
      </p:grpSpPr>
      <p:sp>
        <p:nvSpPr>
          <p:cNvPr id="59" name="Google Shape;59;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9" name="Shape 69"/>
        <p:cNvGrpSpPr/>
        <p:nvPr/>
      </p:nvGrpSpPr>
      <p:grpSpPr>
        <a:xfrm>
          <a:off x="0" y="0"/>
          <a:ext cx="0" cy="0"/>
          <a:chOff x="0" y="0"/>
          <a:chExt cx="0" cy="0"/>
        </a:xfrm>
      </p:grpSpPr>
      <p:sp>
        <p:nvSpPr>
          <p:cNvPr id="70" name="Google Shape;70;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p:nvPr>
            <p:ph idx="2" type="pic"/>
          </p:nvPr>
        </p:nvSpPr>
        <p:spPr>
          <a:xfrm>
            <a:off x="5183188" y="987425"/>
            <a:ext cx="6172200" cy="4873500"/>
          </a:xfrm>
          <a:prstGeom prst="rect">
            <a:avLst/>
          </a:prstGeom>
          <a:noFill/>
          <a:ln>
            <a:noFill/>
          </a:ln>
        </p:spPr>
      </p:sp>
      <p:sp>
        <p:nvSpPr>
          <p:cNvPr id="72" name="Google Shape;72;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2.png"/><Relationship Id="rId2" Type="http://schemas.openxmlformats.org/officeDocument/2006/relationships/image" Target="../media/image11.png"/><Relationship Id="rId3"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id="11" name="Google Shape;11;p1"/>
          <p:cNvPicPr preferRelativeResize="0"/>
          <p:nvPr/>
        </p:nvPicPr>
        <p:blipFill rotWithShape="1">
          <a:blip r:embed="rId1">
            <a:alphaModFix/>
          </a:blip>
          <a:srcRect b="0" l="0" r="0" t="0"/>
          <a:stretch/>
        </p:blipFill>
        <p:spPr>
          <a:xfrm>
            <a:off x="0" y="5972700"/>
            <a:ext cx="12192001" cy="885300"/>
          </a:xfrm>
          <a:prstGeom prst="rect">
            <a:avLst/>
          </a:prstGeom>
          <a:noFill/>
          <a:ln>
            <a:noFill/>
          </a:ln>
        </p:spPr>
      </p:pic>
      <p:grpSp>
        <p:nvGrpSpPr>
          <p:cNvPr id="12" name="Google Shape;12;p1"/>
          <p:cNvGrpSpPr/>
          <p:nvPr/>
        </p:nvGrpSpPr>
        <p:grpSpPr>
          <a:xfrm>
            <a:off x="0" y="0"/>
            <a:ext cx="12192000" cy="885300"/>
            <a:chOff x="3000" y="-39025"/>
            <a:chExt cx="12192000" cy="885300"/>
          </a:xfrm>
        </p:grpSpPr>
        <p:sp>
          <p:nvSpPr>
            <p:cNvPr id="13" name="Google Shape;13;p1"/>
            <p:cNvSpPr/>
            <p:nvPr/>
          </p:nvSpPr>
          <p:spPr>
            <a:xfrm>
              <a:off x="3000" y="-39025"/>
              <a:ext cx="12192000" cy="885300"/>
            </a:xfrm>
            <a:prstGeom prst="flowChartAlternateProcess">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 name="Google Shape;14;p1"/>
            <p:cNvSpPr txBox="1"/>
            <p:nvPr/>
          </p:nvSpPr>
          <p:spPr>
            <a:xfrm>
              <a:off x="1008450" y="15000"/>
              <a:ext cx="10069200" cy="78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tr-TR" sz="2500">
                  <a:solidFill>
                    <a:schemeClr val="lt1"/>
                  </a:solidFill>
                </a:rPr>
                <a:t>2025-2029 Stratejik Plan Tanıtım ve Uygulama Eğitimi</a:t>
              </a:r>
              <a:endParaRPr sz="2500">
                <a:solidFill>
                  <a:schemeClr val="dk1"/>
                </a:solidFill>
                <a:latin typeface="Calibri"/>
                <a:ea typeface="Calibri"/>
                <a:cs typeface="Calibri"/>
                <a:sym typeface="Calibri"/>
              </a:endParaRPr>
            </a:p>
          </p:txBody>
        </p:sp>
        <p:pic>
          <p:nvPicPr>
            <p:cNvPr id="15" name="Google Shape;15;p1"/>
            <p:cNvPicPr preferRelativeResize="0"/>
            <p:nvPr/>
          </p:nvPicPr>
          <p:blipFill>
            <a:blip r:embed="rId2">
              <a:alphaModFix/>
            </a:blip>
            <a:stretch>
              <a:fillRect/>
            </a:stretch>
          </p:blipFill>
          <p:spPr>
            <a:xfrm>
              <a:off x="79200" y="15000"/>
              <a:ext cx="783782" cy="780300"/>
            </a:xfrm>
            <a:prstGeom prst="rect">
              <a:avLst/>
            </a:prstGeom>
            <a:solidFill>
              <a:srgbClr val="274E13"/>
            </a:solidFill>
            <a:ln>
              <a:noFill/>
            </a:ln>
          </p:spPr>
        </p:pic>
        <p:pic>
          <p:nvPicPr>
            <p:cNvPr id="16" name="Google Shape;16;p1"/>
            <p:cNvPicPr preferRelativeResize="0"/>
            <p:nvPr/>
          </p:nvPicPr>
          <p:blipFill>
            <a:blip r:embed="rId3">
              <a:alphaModFix/>
            </a:blip>
            <a:stretch>
              <a:fillRect/>
            </a:stretch>
          </p:blipFill>
          <p:spPr>
            <a:xfrm>
              <a:off x="11302275" y="13513"/>
              <a:ext cx="783774" cy="783268"/>
            </a:xfrm>
            <a:prstGeom prst="rect">
              <a:avLst/>
            </a:prstGeom>
            <a:noFill/>
            <a:ln>
              <a:noFill/>
            </a:ln>
          </p:spPr>
        </p:pic>
      </p:grpSp>
      <p:pic>
        <p:nvPicPr>
          <p:cNvPr id="17" name="Google Shape;17;p1" title="rektörlük gravürü.png"/>
          <p:cNvPicPr preferRelativeResize="0"/>
          <p:nvPr/>
        </p:nvPicPr>
        <p:blipFill>
          <a:blip r:embed="rId4">
            <a:alphaModFix amt="13000"/>
          </a:blip>
          <a:stretch>
            <a:fillRect/>
          </a:stretch>
        </p:blipFill>
        <p:spPr>
          <a:xfrm>
            <a:off x="990850" y="885311"/>
            <a:ext cx="9801391" cy="5087389"/>
          </a:xfrm>
          <a:prstGeom prst="rect">
            <a:avLst/>
          </a:prstGeom>
          <a:noFill/>
          <a:ln>
            <a:noFill/>
          </a:ln>
        </p:spPr>
      </p:pic>
      <p:sp>
        <p:nvSpPr>
          <p:cNvPr id="18" name="Google Shape;18;p1"/>
          <p:cNvSpPr txBox="1"/>
          <p:nvPr/>
        </p:nvSpPr>
        <p:spPr>
          <a:xfrm>
            <a:off x="7053700" y="6122275"/>
            <a:ext cx="2299200" cy="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9" name="Google Shape;19;p1"/>
          <p:cNvSpPr txBox="1"/>
          <p:nvPr/>
        </p:nvSpPr>
        <p:spPr>
          <a:xfrm>
            <a:off x="2981250" y="6116550"/>
            <a:ext cx="6229500" cy="59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tr-TR" sz="2100">
                <a:solidFill>
                  <a:schemeClr val="lt1"/>
                </a:solidFill>
                <a:latin typeface="Nova Square"/>
                <a:ea typeface="Nova Square"/>
                <a:cs typeface="Nova Square"/>
                <a:sym typeface="Nova Square"/>
              </a:rPr>
              <a:t>Strateji Geliştirme Daire Başkanlığı</a:t>
            </a:r>
            <a:endParaRPr sz="2100">
              <a:solidFill>
                <a:schemeClr val="lt1"/>
              </a:solidFill>
              <a:latin typeface="Nova Square"/>
              <a:ea typeface="Nova Square"/>
              <a:cs typeface="Nova Square"/>
              <a:sym typeface="Nova Square"/>
            </a:endParaRPr>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E46962"/>
          </p15:clr>
        </p15:guide>
        <p15:guide id="2" pos="3802">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sgdb.giresun.edu.tr/tr/page/stratejik-planlar/2917" TargetMode="External"/><Relationship Id="rId4" Type="http://schemas.openxmlformats.org/officeDocument/2006/relationships/hyperlink" Target="https://sgdb.giresun.edu.tr/Files/Images/2025-2029-stratejik-plan--3625.pdf" TargetMode="External"/><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spreadsheets/d/1GIsXNEOMhiARzqcnMn_P4hY71eBUhV3xfZijcwSVPUk/edit?pli=1&amp;gid=1298500054#gid=129850005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sgdb.giresun.edu.tr/Files/Images/2025-2029-stratejik-plan--3625.pdf"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sgdb.giresun.edu.tr/Files/Images/2025-2029-stratejik-plan--3625.pdf"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gdb.giresun.edu.tr/Files/Images/2025-2029-stratejik-plan--3625.pdf"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gdb.giresun.edu.tr/Files/Images/2025-2029-stratejik-plan--3625.pdf"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cs.google.com/spreadsheets/d/1GIsXNEOMhiARzqcnMn_P4hY71eBUhV3xfZijcwSVPUk/edit?pli=1&amp;gid=1298500054#gid=129850005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hyperlink" Target="https://sgdb.giresun.edu.tr/Files/Images/2025-2029-stratejik-plan--3625.pdf" TargetMode="External"/><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sgdb.giresun.edu.tr/Files/Images/2025-2029-stratejik-plan--3625.pdf"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docs.google.com/spreadsheets/d/1GIsXNEOMhiARzqcnMn_P4hY71eBUhV3xfZijcwSVPUk/edit?usp=sharing" TargetMode="External"/><Relationship Id="rId4" Type="http://schemas.openxmlformats.org/officeDocument/2006/relationships/hyperlink" Target="https://docs.google.com/spreadsheets/d/1GIsXNEOMhiARzqcnMn_P4hY71eBUhV3xfZijcwSVPUk/edit?pli=1&amp;gid=1452467371#gid=1452467371" TargetMode="External"/><Relationship Id="rId5"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docs.google.com/spreadsheets/d/1GIsXNEOMhiARzqcnMn_P4hY71eBUhV3xfZijcwSVPUk/edit?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docs.google.com/spreadsheets/d/1GIsXNEOMhiARzqcnMn_P4hY71eBUhV3xfZijcwSVPUk/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docs.google.com/spreadsheets/d/1GIsXNEOMhiARzqcnMn_P4hY71eBUhV3xfZijcwSVPUk/edit?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docs.google.com/spreadsheets/d/1GIsXNEOMhiARzqcnMn_P4hY71eBUhV3xfZijcwSVPUk/edit?usp=shar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docs.google.com/spreadsheets/d/1GIsXNEOMhiARzqcnMn_P4hY71eBUhV3xfZijcwSVPUk/edit?usp=sharing" TargetMode="External"/><Relationship Id="rId4" Type="http://schemas.openxmlformats.org/officeDocument/2006/relationships/image" Target="../media/image22.png"/><Relationship Id="rId5" Type="http://schemas.openxmlformats.org/officeDocument/2006/relationships/hyperlink" Target="https://sgdb.giresun.edu.tr/Files/Images/2025-2029-stratejik-plan--3625.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docs.google.com/spreadsheets/d/1GIsXNEOMhiARzqcnMn_P4hY71eBUhV3xfZijcwSVPUk/edit?usp=sharing"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docs.google.com/spreadsheets/d/1GIsXNEOMhiARzqcnMn_P4hY71eBUhV3xfZijcwSVPUk/edit?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ekampus.giresun.edu.tr/" TargetMode="Externa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ekampus.giresun.edu.t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sgdb.giresun.edu.tr/tr" TargetMode="External"/><Relationship Id="rId4" Type="http://schemas.openxmlformats.org/officeDocument/2006/relationships/hyperlink" Target="mailto:sgdb@giresun.edu.t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mevzuat.gov.tr/mevzuat?MevzuatNo=5018&amp;MevzuatTur=1&amp;MevzuatTertip=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descr="ekran görüntüsü, gökyüzü içeren bir resim&#10;&#10;Açıklama otomatik olarak oluşturuldu" id="93" name="Google Shape;93;p13"/>
          <p:cNvPicPr preferRelativeResize="0"/>
          <p:nvPr/>
        </p:nvPicPr>
        <p:blipFill rotWithShape="1">
          <a:blip r:embed="rId3">
            <a:alphaModFix/>
          </a:blip>
          <a:srcRect b="0" l="0" r="0" t="0"/>
          <a:stretch/>
        </p:blipFill>
        <p:spPr>
          <a:xfrm>
            <a:off x="0" y="0"/>
            <a:ext cx="12226024" cy="5977549"/>
          </a:xfrm>
          <a:prstGeom prst="rect">
            <a:avLst/>
          </a:prstGeom>
          <a:noFill/>
          <a:ln>
            <a:noFill/>
          </a:ln>
        </p:spPr>
      </p:pic>
      <p:sp>
        <p:nvSpPr>
          <p:cNvPr id="94" name="Google Shape;94;p13"/>
          <p:cNvSpPr txBox="1"/>
          <p:nvPr/>
        </p:nvSpPr>
        <p:spPr>
          <a:xfrm>
            <a:off x="643775" y="1175025"/>
            <a:ext cx="10884300" cy="23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tr-TR" sz="3500">
                <a:solidFill>
                  <a:schemeClr val="lt1"/>
                </a:solidFill>
              </a:rPr>
              <a:t>Strateji Geliştirme Daire Başkanlığı </a:t>
            </a:r>
            <a:endParaRPr b="1" sz="3500">
              <a:solidFill>
                <a:schemeClr val="lt1"/>
              </a:solidFill>
            </a:endParaRPr>
          </a:p>
          <a:p>
            <a:pPr indent="0" lvl="0" marL="0" rtl="0" algn="ctr">
              <a:spcBef>
                <a:spcPts val="0"/>
              </a:spcBef>
              <a:spcAft>
                <a:spcPts val="0"/>
              </a:spcAft>
              <a:buNone/>
            </a:pPr>
            <a:r>
              <a:rPr b="1" lang="tr-TR" sz="3500">
                <a:solidFill>
                  <a:schemeClr val="lt1"/>
                </a:solidFill>
              </a:rPr>
              <a:t>2025-2029 Stratejik Plan </a:t>
            </a:r>
            <a:endParaRPr b="1" sz="3500">
              <a:solidFill>
                <a:schemeClr val="lt1"/>
              </a:solidFill>
            </a:endParaRPr>
          </a:p>
          <a:p>
            <a:pPr indent="0" lvl="0" marL="0" rtl="0" algn="ctr">
              <a:spcBef>
                <a:spcPts val="0"/>
              </a:spcBef>
              <a:spcAft>
                <a:spcPts val="0"/>
              </a:spcAft>
              <a:buNone/>
            </a:pPr>
            <a:r>
              <a:rPr b="1" lang="tr-TR" sz="3500">
                <a:solidFill>
                  <a:schemeClr val="lt1"/>
                </a:solidFill>
              </a:rPr>
              <a:t>Tanıtım ve Uygulama Eğitimi</a:t>
            </a:r>
            <a:endParaRPr b="1" sz="35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a:hlinkClick r:id="rId3"/>
          </p:cNvPr>
          <p:cNvSpPr/>
          <p:nvPr/>
        </p:nvSpPr>
        <p:spPr>
          <a:xfrm>
            <a:off x="231625" y="2224725"/>
            <a:ext cx="3302802" cy="2691846"/>
          </a:xfrm>
          <a:prstGeom prst="flowChartMultidocument">
            <a:avLst/>
          </a:prstGeom>
          <a:solidFill>
            <a:schemeClr val="accent4"/>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30200" lvl="0" marL="457200" rtl="0" algn="ctr">
              <a:spcBef>
                <a:spcPts val="0"/>
              </a:spcBef>
              <a:spcAft>
                <a:spcPts val="0"/>
              </a:spcAft>
              <a:buClr>
                <a:srgbClr val="1155CC"/>
              </a:buClr>
              <a:buSzPts val="1600"/>
              <a:buFont typeface="Calibri"/>
              <a:buAutoNum type="arabicPeriod"/>
            </a:pPr>
            <a:r>
              <a:rPr b="1" lang="tr-TR" sz="1600">
                <a:solidFill>
                  <a:srgbClr val="1155CC"/>
                </a:solidFill>
                <a:latin typeface="Calibri"/>
                <a:ea typeface="Calibri"/>
                <a:cs typeface="Calibri"/>
                <a:sym typeface="Calibri"/>
              </a:rPr>
              <a:t>2010-2014 Stratejik Planı</a:t>
            </a:r>
            <a:endParaRPr b="1" sz="1600">
              <a:solidFill>
                <a:srgbClr val="1155CC"/>
              </a:solidFill>
              <a:latin typeface="Calibri"/>
              <a:ea typeface="Calibri"/>
              <a:cs typeface="Calibri"/>
              <a:sym typeface="Calibri"/>
            </a:endParaRPr>
          </a:p>
          <a:p>
            <a:pPr indent="-330200" lvl="0" marL="457200" rtl="0" algn="ctr">
              <a:spcBef>
                <a:spcPts val="0"/>
              </a:spcBef>
              <a:spcAft>
                <a:spcPts val="0"/>
              </a:spcAft>
              <a:buClr>
                <a:srgbClr val="1155CC"/>
              </a:buClr>
              <a:buSzPts val="1600"/>
              <a:buFont typeface="Calibri"/>
              <a:buAutoNum type="arabicPeriod"/>
            </a:pPr>
            <a:r>
              <a:rPr b="1" lang="tr-TR" sz="1600">
                <a:solidFill>
                  <a:srgbClr val="1155CC"/>
                </a:solidFill>
                <a:latin typeface="Calibri"/>
                <a:ea typeface="Calibri"/>
                <a:cs typeface="Calibri"/>
                <a:sym typeface="Calibri"/>
              </a:rPr>
              <a:t>2015-2019 Stratejik Planı</a:t>
            </a:r>
            <a:endParaRPr b="1" sz="1600">
              <a:solidFill>
                <a:srgbClr val="1155CC"/>
              </a:solidFill>
              <a:latin typeface="Calibri"/>
              <a:ea typeface="Calibri"/>
              <a:cs typeface="Calibri"/>
              <a:sym typeface="Calibri"/>
            </a:endParaRPr>
          </a:p>
          <a:p>
            <a:pPr indent="-330200" lvl="0" marL="457200" rtl="0" algn="ctr">
              <a:spcBef>
                <a:spcPts val="0"/>
              </a:spcBef>
              <a:spcAft>
                <a:spcPts val="0"/>
              </a:spcAft>
              <a:buClr>
                <a:srgbClr val="1155CC"/>
              </a:buClr>
              <a:buSzPts val="1600"/>
              <a:buFont typeface="Calibri"/>
              <a:buAutoNum type="arabicPeriod"/>
            </a:pPr>
            <a:r>
              <a:rPr b="1" lang="tr-TR" sz="1600">
                <a:solidFill>
                  <a:srgbClr val="1155CC"/>
                </a:solidFill>
                <a:latin typeface="Calibri"/>
                <a:ea typeface="Calibri"/>
                <a:cs typeface="Calibri"/>
                <a:sym typeface="Calibri"/>
              </a:rPr>
              <a:t>2020-2024 Stratejik Planı</a:t>
            </a:r>
            <a:endParaRPr b="1" sz="1600">
              <a:solidFill>
                <a:srgbClr val="1155CC"/>
              </a:solidFill>
              <a:latin typeface="Calibri"/>
              <a:ea typeface="Calibri"/>
              <a:cs typeface="Calibri"/>
              <a:sym typeface="Calibri"/>
            </a:endParaRPr>
          </a:p>
          <a:p>
            <a:pPr indent="-330200" lvl="0" marL="457200" rtl="0" algn="ctr">
              <a:spcBef>
                <a:spcPts val="0"/>
              </a:spcBef>
              <a:spcAft>
                <a:spcPts val="0"/>
              </a:spcAft>
              <a:buClr>
                <a:srgbClr val="1155CC"/>
              </a:buClr>
              <a:buSzPts val="1600"/>
              <a:buFont typeface="Calibri"/>
              <a:buAutoNum type="arabicPeriod"/>
            </a:pPr>
            <a:r>
              <a:rPr b="1" lang="tr-TR" sz="1600">
                <a:solidFill>
                  <a:srgbClr val="1155CC"/>
                </a:solidFill>
                <a:latin typeface="Calibri"/>
                <a:ea typeface="Calibri"/>
                <a:cs typeface="Calibri"/>
                <a:sym typeface="Calibri"/>
              </a:rPr>
              <a:t>2025-2029 Stratejik Planı</a:t>
            </a:r>
            <a:endParaRPr b="1" sz="1600">
              <a:solidFill>
                <a:srgbClr val="1155CC"/>
              </a:solidFill>
              <a:latin typeface="Calibri"/>
              <a:ea typeface="Calibri"/>
              <a:cs typeface="Calibri"/>
              <a:sym typeface="Calibri"/>
            </a:endParaRPr>
          </a:p>
        </p:txBody>
      </p:sp>
      <p:pic>
        <p:nvPicPr>
          <p:cNvPr id="156" name="Google Shape;156;p22">
            <a:hlinkClick r:id="rId4"/>
          </p:cNvPr>
          <p:cNvPicPr preferRelativeResize="0"/>
          <p:nvPr/>
        </p:nvPicPr>
        <p:blipFill>
          <a:blip r:embed="rId5">
            <a:alphaModFix/>
          </a:blip>
          <a:stretch>
            <a:fillRect/>
          </a:stretch>
        </p:blipFill>
        <p:spPr>
          <a:xfrm>
            <a:off x="9995825" y="2012650"/>
            <a:ext cx="2038400" cy="2903926"/>
          </a:xfrm>
          <a:prstGeom prst="rect">
            <a:avLst/>
          </a:prstGeom>
          <a:noFill/>
          <a:ln>
            <a:noFill/>
          </a:ln>
        </p:spPr>
      </p:pic>
      <p:pic>
        <p:nvPicPr>
          <p:cNvPr id="157" name="Google Shape;157;p22"/>
          <p:cNvPicPr preferRelativeResize="0"/>
          <p:nvPr/>
        </p:nvPicPr>
        <p:blipFill>
          <a:blip r:embed="rId6">
            <a:alphaModFix/>
          </a:blip>
          <a:stretch>
            <a:fillRect/>
          </a:stretch>
        </p:blipFill>
        <p:spPr>
          <a:xfrm>
            <a:off x="3686824" y="2110550"/>
            <a:ext cx="1946758" cy="2806026"/>
          </a:xfrm>
          <a:prstGeom prst="rect">
            <a:avLst/>
          </a:prstGeom>
          <a:noFill/>
          <a:ln>
            <a:noFill/>
          </a:ln>
        </p:spPr>
      </p:pic>
      <p:pic>
        <p:nvPicPr>
          <p:cNvPr id="158" name="Google Shape;158;p22"/>
          <p:cNvPicPr preferRelativeResize="0"/>
          <p:nvPr/>
        </p:nvPicPr>
        <p:blipFill>
          <a:blip r:embed="rId7">
            <a:alphaModFix/>
          </a:blip>
          <a:stretch>
            <a:fillRect/>
          </a:stretch>
        </p:blipFill>
        <p:spPr>
          <a:xfrm>
            <a:off x="5701275" y="2110550"/>
            <a:ext cx="1946751" cy="2775325"/>
          </a:xfrm>
          <a:prstGeom prst="rect">
            <a:avLst/>
          </a:prstGeom>
          <a:noFill/>
          <a:ln>
            <a:noFill/>
          </a:ln>
        </p:spPr>
      </p:pic>
      <p:pic>
        <p:nvPicPr>
          <p:cNvPr id="159" name="Google Shape;159;p22"/>
          <p:cNvPicPr preferRelativeResize="0"/>
          <p:nvPr/>
        </p:nvPicPr>
        <p:blipFill>
          <a:blip r:embed="rId8">
            <a:alphaModFix/>
          </a:blip>
          <a:stretch>
            <a:fillRect/>
          </a:stretch>
        </p:blipFill>
        <p:spPr>
          <a:xfrm>
            <a:off x="7868125" y="2110550"/>
            <a:ext cx="1946751" cy="2748949"/>
          </a:xfrm>
          <a:prstGeom prst="rect">
            <a:avLst/>
          </a:prstGeom>
          <a:noFill/>
          <a:ln>
            <a:noFill/>
          </a:ln>
        </p:spPr>
      </p:pic>
      <p:sp>
        <p:nvSpPr>
          <p:cNvPr id="160" name="Google Shape;160;p22"/>
          <p:cNvSpPr txBox="1"/>
          <p:nvPr/>
        </p:nvSpPr>
        <p:spPr>
          <a:xfrm>
            <a:off x="441025" y="1021650"/>
            <a:ext cx="11360100" cy="55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tr-TR" sz="3000">
                <a:solidFill>
                  <a:srgbClr val="FF0000"/>
                </a:solidFill>
                <a:latin typeface="Calibri"/>
                <a:ea typeface="Calibri"/>
                <a:cs typeface="Calibri"/>
                <a:sym typeface="Calibri"/>
              </a:rPr>
              <a:t>GİRESUN ÜNİVERSİTESİNDE UYGULANAN STRATEJİK PLANLAR</a:t>
            </a:r>
            <a:endParaRPr sz="3000">
              <a:solidFill>
                <a:srgbClr val="FF0000"/>
              </a:solidFill>
              <a:latin typeface="Calibri"/>
              <a:ea typeface="Calibri"/>
              <a:cs typeface="Calibri"/>
              <a:sym typeface="Calibri"/>
            </a:endParaRPr>
          </a:p>
        </p:txBody>
      </p:sp>
      <p:sp>
        <p:nvSpPr>
          <p:cNvPr id="161" name="Google Shape;161;p22"/>
          <p:cNvSpPr/>
          <p:nvPr/>
        </p:nvSpPr>
        <p:spPr>
          <a:xfrm>
            <a:off x="1052200" y="4992768"/>
            <a:ext cx="792300" cy="781800"/>
          </a:xfrm>
          <a:prstGeom prst="roundRect">
            <a:avLst>
              <a:gd fmla="val 50000" name="adj"/>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p22"/>
          <p:cNvSpPr/>
          <p:nvPr/>
        </p:nvSpPr>
        <p:spPr>
          <a:xfrm>
            <a:off x="4225350" y="4992775"/>
            <a:ext cx="792300" cy="781800"/>
          </a:xfrm>
          <a:prstGeom prst="ellipse">
            <a:avLst/>
          </a:prstGeom>
          <a:noFill/>
          <a:ln cap="flat" cmpd="sng" w="38100">
            <a:solidFill>
              <a:srgbClr val="A7291E"/>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000"/>
              <a:t>1</a:t>
            </a:r>
            <a:endParaRPr b="1" sz="3000"/>
          </a:p>
        </p:txBody>
      </p:sp>
      <p:sp>
        <p:nvSpPr>
          <p:cNvPr id="163" name="Google Shape;163;p22"/>
          <p:cNvSpPr/>
          <p:nvPr/>
        </p:nvSpPr>
        <p:spPr>
          <a:xfrm>
            <a:off x="5782900" y="2997483"/>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 name="Google Shape;164;p22"/>
          <p:cNvSpPr/>
          <p:nvPr/>
        </p:nvSpPr>
        <p:spPr>
          <a:xfrm>
            <a:off x="8558867" y="2997483"/>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p22"/>
          <p:cNvSpPr/>
          <p:nvPr/>
        </p:nvSpPr>
        <p:spPr>
          <a:xfrm>
            <a:off x="6192575" y="4992775"/>
            <a:ext cx="792300" cy="781800"/>
          </a:xfrm>
          <a:prstGeom prst="ellipse">
            <a:avLst/>
          </a:prstGeom>
          <a:noFill/>
          <a:ln cap="flat" cmpd="sng" w="38100">
            <a:solidFill>
              <a:srgbClr val="A7291E"/>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000"/>
              <a:t>2</a:t>
            </a:r>
            <a:endParaRPr b="1" sz="3000"/>
          </a:p>
        </p:txBody>
      </p:sp>
      <p:sp>
        <p:nvSpPr>
          <p:cNvPr id="166" name="Google Shape;166;p22"/>
          <p:cNvSpPr/>
          <p:nvPr/>
        </p:nvSpPr>
        <p:spPr>
          <a:xfrm>
            <a:off x="8445350" y="4992775"/>
            <a:ext cx="792300" cy="781800"/>
          </a:xfrm>
          <a:prstGeom prst="ellipse">
            <a:avLst/>
          </a:prstGeom>
          <a:noFill/>
          <a:ln cap="flat" cmpd="sng" w="38100">
            <a:solidFill>
              <a:srgbClr val="A7291E"/>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000"/>
              <a:t>3</a:t>
            </a:r>
            <a:endParaRPr b="1" sz="3000"/>
          </a:p>
        </p:txBody>
      </p:sp>
      <p:sp>
        <p:nvSpPr>
          <p:cNvPr id="167" name="Google Shape;167;p22"/>
          <p:cNvSpPr/>
          <p:nvPr/>
        </p:nvSpPr>
        <p:spPr>
          <a:xfrm>
            <a:off x="10618875" y="4992775"/>
            <a:ext cx="792300" cy="781800"/>
          </a:xfrm>
          <a:prstGeom prst="ellipse">
            <a:avLst/>
          </a:prstGeom>
          <a:noFill/>
          <a:ln cap="flat" cmpd="sng" w="38100">
            <a:solidFill>
              <a:srgbClr val="A7291E"/>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000"/>
              <a:t>4</a:t>
            </a:r>
            <a:endParaRPr b="1"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23"/>
          <p:cNvGrpSpPr/>
          <p:nvPr/>
        </p:nvGrpSpPr>
        <p:grpSpPr>
          <a:xfrm>
            <a:off x="495337" y="2631000"/>
            <a:ext cx="11446482" cy="858087"/>
            <a:chOff x="495212" y="2399313"/>
            <a:chExt cx="11446482" cy="858087"/>
          </a:xfrm>
        </p:grpSpPr>
        <p:sp>
          <p:nvSpPr>
            <p:cNvPr id="173" name="Google Shape;173;p23"/>
            <p:cNvSpPr/>
            <p:nvPr/>
          </p:nvSpPr>
          <p:spPr>
            <a:xfrm>
              <a:off x="4597694" y="2399313"/>
              <a:ext cx="7344000" cy="8580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 name="Google Shape;174;p23"/>
            <p:cNvSpPr/>
            <p:nvPr/>
          </p:nvSpPr>
          <p:spPr>
            <a:xfrm flipH="1">
              <a:off x="1820772" y="2399325"/>
              <a:ext cx="936600" cy="856800"/>
            </a:xfrm>
            <a:prstGeom prst="rect">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p23"/>
            <p:cNvSpPr/>
            <p:nvPr/>
          </p:nvSpPr>
          <p:spPr>
            <a:xfrm rot="-5400000">
              <a:off x="2370152" y="2247609"/>
              <a:ext cx="857775" cy="1161206"/>
            </a:xfrm>
            <a:prstGeom prst="flowChartOffpageConnector">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23"/>
            <p:cNvSpPr/>
            <p:nvPr/>
          </p:nvSpPr>
          <p:spPr>
            <a:xfrm>
              <a:off x="1820850" y="2502500"/>
              <a:ext cx="1325700" cy="661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tr-TR" sz="2000">
                  <a:solidFill>
                    <a:srgbClr val="FFFFFF"/>
                  </a:solidFill>
                  <a:latin typeface="Roboto"/>
                  <a:ea typeface="Roboto"/>
                  <a:cs typeface="Roboto"/>
                  <a:sym typeface="Roboto"/>
                </a:rPr>
                <a:t>BÖLÜM</a:t>
              </a:r>
              <a:endParaRPr b="1" sz="2000">
                <a:solidFill>
                  <a:srgbClr val="FFFFFF"/>
                </a:solidFill>
                <a:latin typeface="Roboto"/>
                <a:ea typeface="Roboto"/>
                <a:cs typeface="Roboto"/>
                <a:sym typeface="Roboto"/>
              </a:endParaRPr>
            </a:p>
          </p:txBody>
        </p:sp>
        <p:sp>
          <p:nvSpPr>
            <p:cNvPr id="177" name="Google Shape;177;p23"/>
            <p:cNvSpPr/>
            <p:nvPr/>
          </p:nvSpPr>
          <p:spPr>
            <a:xfrm>
              <a:off x="495212" y="2399313"/>
              <a:ext cx="1325700" cy="8565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 name="Google Shape;178;p23"/>
            <p:cNvSpPr/>
            <p:nvPr/>
          </p:nvSpPr>
          <p:spPr>
            <a:xfrm>
              <a:off x="495212" y="2399322"/>
              <a:ext cx="1325700" cy="856800"/>
            </a:xfrm>
            <a:prstGeom prst="rect">
              <a:avLst/>
            </a:prstGeom>
            <a:solidFill>
              <a:srgbClr val="BE2F2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500">
                  <a:solidFill>
                    <a:srgbClr val="FFFFFF"/>
                  </a:solidFill>
                  <a:latin typeface="Roboto"/>
                  <a:ea typeface="Roboto"/>
                  <a:cs typeface="Roboto"/>
                  <a:sym typeface="Roboto"/>
                </a:rPr>
                <a:t>C</a:t>
              </a:r>
              <a:endParaRPr b="1" sz="3500">
                <a:solidFill>
                  <a:srgbClr val="FFFFFF"/>
                </a:solidFill>
                <a:latin typeface="Roboto"/>
                <a:ea typeface="Roboto"/>
                <a:cs typeface="Roboto"/>
                <a:sym typeface="Roboto"/>
              </a:endParaRPr>
            </a:p>
          </p:txBody>
        </p:sp>
        <p:sp>
          <p:nvSpPr>
            <p:cNvPr id="179" name="Google Shape;179;p23"/>
            <p:cNvSpPr/>
            <p:nvPr/>
          </p:nvSpPr>
          <p:spPr>
            <a:xfrm>
              <a:off x="3379651" y="2400900"/>
              <a:ext cx="8561700" cy="856500"/>
            </a:xfrm>
            <a:prstGeom prst="rect">
              <a:avLst/>
            </a:prstGeom>
            <a:solidFill>
              <a:srgbClr val="F4CC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tr-TR" sz="2000">
                  <a:solidFill>
                    <a:srgbClr val="990000"/>
                  </a:solidFill>
                </a:rPr>
                <a:t>C</a:t>
              </a:r>
              <a:r>
                <a:rPr b="1" lang="tr-TR" sz="2000">
                  <a:solidFill>
                    <a:srgbClr val="990000"/>
                  </a:solidFill>
                </a:rPr>
                <a:t>. 2025-2029 STRATEJİK PLANININ BÖLÜMLERİ</a:t>
              </a:r>
              <a:endParaRPr b="1" sz="2000">
                <a:solidFill>
                  <a:srgbClr val="990000"/>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nvSpPr>
        <p:spPr>
          <a:xfrm>
            <a:off x="737675" y="981875"/>
            <a:ext cx="10575000" cy="6465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100"/>
              </a:spcBef>
              <a:spcAft>
                <a:spcPts val="0"/>
              </a:spcAft>
              <a:buNone/>
            </a:pPr>
            <a:r>
              <a:rPr b="1" lang="tr-TR" sz="3000">
                <a:solidFill>
                  <a:srgbClr val="FF0000"/>
                </a:solidFill>
                <a:latin typeface="Calibri"/>
                <a:ea typeface="Calibri"/>
                <a:cs typeface="Calibri"/>
                <a:sym typeface="Calibri"/>
              </a:rPr>
              <a:t>B. 2025-2029 DÖNEMİ </a:t>
            </a:r>
            <a:r>
              <a:rPr b="1" lang="tr-TR" sz="3000">
                <a:solidFill>
                  <a:srgbClr val="FF0000"/>
                </a:solidFill>
                <a:latin typeface="Calibri"/>
                <a:ea typeface="Calibri"/>
                <a:cs typeface="Calibri"/>
                <a:sym typeface="Calibri"/>
              </a:rPr>
              <a:t>STRATEJİK PLANIN BÖLÜMLERİ</a:t>
            </a:r>
            <a:endParaRPr b="1" sz="3000">
              <a:solidFill>
                <a:srgbClr val="FF0000"/>
              </a:solidFill>
            </a:endParaRPr>
          </a:p>
        </p:txBody>
      </p:sp>
      <p:sp>
        <p:nvSpPr>
          <p:cNvPr id="185" name="Google Shape;185;p24"/>
          <p:cNvSpPr txBox="1"/>
          <p:nvPr/>
        </p:nvSpPr>
        <p:spPr>
          <a:xfrm>
            <a:off x="663875" y="1861375"/>
            <a:ext cx="11188200" cy="3528000"/>
          </a:xfrm>
          <a:prstGeom prst="rect">
            <a:avLst/>
          </a:prstGeom>
          <a:noFill/>
          <a:ln>
            <a:noFill/>
          </a:ln>
        </p:spPr>
        <p:txBody>
          <a:bodyPr anchorCtr="0" anchor="t" bIns="91425" lIns="91425" spcFirstLastPara="1" rIns="91425" wrap="square" tIns="91425">
            <a:spAutoFit/>
          </a:bodyPr>
          <a:lstStyle/>
          <a:p>
            <a:pPr indent="-380999" lvl="0" marL="990000" rtl="0" algn="l">
              <a:lnSpc>
                <a:spcPct val="115000"/>
              </a:lnSpc>
              <a:spcBef>
                <a:spcPts val="110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GİRİŞ BÖLÜMÜ </a:t>
            </a:r>
            <a:r>
              <a:rPr b="1" lang="tr-TR" sz="2400" u="sng">
                <a:solidFill>
                  <a:schemeClr val="hlink"/>
                </a:solidFill>
                <a:latin typeface="Calibri"/>
                <a:ea typeface="Calibri"/>
                <a:cs typeface="Calibri"/>
                <a:sym typeface="Calibri"/>
                <a:hlinkClick r:id="rId3"/>
              </a:rPr>
              <a:t>(SP ÖZET İSTATİSTİK BİLGİLERİ)</a:t>
            </a:r>
            <a:endParaRPr b="1" sz="2400">
              <a:solidFill>
                <a:srgbClr val="274E13"/>
              </a:solidFill>
              <a:latin typeface="Calibri"/>
              <a:ea typeface="Calibri"/>
              <a:cs typeface="Calibri"/>
              <a:sym typeface="Calibri"/>
            </a:endParaRPr>
          </a:p>
          <a:p>
            <a:pPr indent="-380999" lvl="0" marL="990000" rtl="0" algn="l">
              <a:lnSpc>
                <a:spcPct val="115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HAZIRLIK SÜRECİ</a:t>
            </a:r>
            <a:endParaRPr b="1" sz="2400">
              <a:solidFill>
                <a:srgbClr val="274E13"/>
              </a:solidFill>
              <a:latin typeface="Calibri"/>
              <a:ea typeface="Calibri"/>
              <a:cs typeface="Calibri"/>
              <a:sym typeface="Calibri"/>
            </a:endParaRPr>
          </a:p>
          <a:p>
            <a:pPr indent="-380999" lvl="0" marL="990000" rtl="0" algn="l">
              <a:lnSpc>
                <a:spcPct val="115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DURUM ANALİZİ</a:t>
            </a:r>
            <a:endParaRPr sz="2400">
              <a:solidFill>
                <a:srgbClr val="274E13"/>
              </a:solidFill>
              <a:latin typeface="Corbel"/>
              <a:ea typeface="Corbel"/>
              <a:cs typeface="Corbel"/>
              <a:sym typeface="Corbel"/>
            </a:endParaRPr>
          </a:p>
          <a:p>
            <a:pPr indent="-380999" lvl="0" marL="990000" rtl="0" algn="l">
              <a:lnSpc>
                <a:spcPct val="115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GELECEĞE BAKIŞ</a:t>
            </a:r>
            <a:endParaRPr sz="2400">
              <a:solidFill>
                <a:srgbClr val="274E13"/>
              </a:solidFill>
              <a:latin typeface="Corbel"/>
              <a:ea typeface="Corbel"/>
              <a:cs typeface="Corbel"/>
              <a:sym typeface="Corbel"/>
            </a:endParaRPr>
          </a:p>
          <a:p>
            <a:pPr indent="-380999" lvl="0" marL="990000" rtl="0" algn="l">
              <a:lnSpc>
                <a:spcPct val="115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FARKLILAŞMA STRATEJİSİ</a:t>
            </a:r>
            <a:endParaRPr b="1" sz="2400">
              <a:solidFill>
                <a:srgbClr val="274E13"/>
              </a:solidFill>
              <a:latin typeface="Calibri"/>
              <a:ea typeface="Calibri"/>
              <a:cs typeface="Calibri"/>
              <a:sym typeface="Calibri"/>
            </a:endParaRPr>
          </a:p>
          <a:p>
            <a:pPr indent="-380999" lvl="0" marL="990000" rtl="0" algn="l">
              <a:lnSpc>
                <a:spcPct val="115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STRATEJİK AMAÇ, HEDEF VE PERFORMANS GÖSTERGELERİ</a:t>
            </a:r>
            <a:endParaRPr b="1" sz="2400">
              <a:solidFill>
                <a:srgbClr val="274E13"/>
              </a:solidFill>
              <a:latin typeface="Calibri"/>
              <a:ea typeface="Calibri"/>
              <a:cs typeface="Calibri"/>
              <a:sym typeface="Calibri"/>
            </a:endParaRPr>
          </a:p>
          <a:p>
            <a:pPr indent="-380999" lvl="0" marL="990000" rtl="0" algn="l">
              <a:lnSpc>
                <a:spcPct val="115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İZLEME VE DEĞERLENDİRME	</a:t>
            </a:r>
            <a:endParaRPr b="1" sz="2400">
              <a:solidFill>
                <a:srgbClr val="274E13"/>
              </a:solidFill>
              <a:latin typeface="Calibri"/>
              <a:ea typeface="Calibri"/>
              <a:cs typeface="Calibri"/>
              <a:sym typeface="Calibri"/>
            </a:endParaRPr>
          </a:p>
          <a:p>
            <a:pPr indent="-380999" lvl="0" marL="990000" rtl="0" algn="l">
              <a:lnSpc>
                <a:spcPct val="115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EYLEM PLANLARI</a:t>
            </a:r>
            <a:endParaRPr b="1" sz="2400">
              <a:solidFill>
                <a:srgbClr val="274E1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p:nvPr/>
        </p:nvSpPr>
        <p:spPr>
          <a:xfrm>
            <a:off x="0" y="948000"/>
            <a:ext cx="3216942"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406400" lvl="0" marL="809999" marR="0" rtl="0" algn="l">
              <a:spcBef>
                <a:spcPts val="0"/>
              </a:spcBef>
              <a:spcAft>
                <a:spcPts val="0"/>
              </a:spcAft>
              <a:buClr>
                <a:schemeClr val="lt1"/>
              </a:buClr>
              <a:buSzPts val="2800"/>
              <a:buFont typeface="Calibri"/>
              <a:buAutoNum type="arabicPeriod"/>
            </a:pPr>
            <a:r>
              <a:rPr b="1" lang="tr-TR" sz="2800">
                <a:solidFill>
                  <a:schemeClr val="lt1"/>
                </a:solidFill>
                <a:latin typeface="Calibri"/>
                <a:ea typeface="Calibri"/>
                <a:cs typeface="Calibri"/>
                <a:sym typeface="Calibri"/>
              </a:rPr>
              <a:t>GİRİŞ </a:t>
            </a:r>
            <a:endParaRPr b="1" sz="2800">
              <a:solidFill>
                <a:schemeClr val="lt1"/>
              </a:solidFill>
              <a:latin typeface="Calibri"/>
              <a:ea typeface="Calibri"/>
              <a:cs typeface="Calibri"/>
              <a:sym typeface="Calibri"/>
            </a:endParaRPr>
          </a:p>
        </p:txBody>
      </p:sp>
      <p:pic>
        <p:nvPicPr>
          <p:cNvPr id="191" name="Google Shape;191;p25">
            <a:hlinkClick r:id="rId3"/>
          </p:cNvPr>
          <p:cNvPicPr preferRelativeResize="0"/>
          <p:nvPr/>
        </p:nvPicPr>
        <p:blipFill>
          <a:blip r:embed="rId4">
            <a:alphaModFix/>
          </a:blip>
          <a:stretch>
            <a:fillRect/>
          </a:stretch>
        </p:blipFill>
        <p:spPr>
          <a:xfrm>
            <a:off x="3778050" y="840975"/>
            <a:ext cx="7427499" cy="4896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6"/>
          <p:cNvPicPr preferRelativeResize="0"/>
          <p:nvPr/>
        </p:nvPicPr>
        <p:blipFill>
          <a:blip r:embed="rId3">
            <a:alphaModFix/>
          </a:blip>
          <a:stretch>
            <a:fillRect/>
          </a:stretch>
        </p:blipFill>
        <p:spPr>
          <a:xfrm>
            <a:off x="4116800" y="948000"/>
            <a:ext cx="3708450" cy="4932149"/>
          </a:xfrm>
          <a:prstGeom prst="rect">
            <a:avLst/>
          </a:prstGeom>
          <a:noFill/>
          <a:ln>
            <a:noFill/>
          </a:ln>
        </p:spPr>
      </p:pic>
      <p:sp>
        <p:nvSpPr>
          <p:cNvPr id="197" name="Google Shape;197;p26"/>
          <p:cNvSpPr/>
          <p:nvPr/>
        </p:nvSpPr>
        <p:spPr>
          <a:xfrm>
            <a:off x="0" y="948000"/>
            <a:ext cx="3216942"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406400" lvl="0" marL="809999" marR="0" rtl="0" algn="l">
              <a:spcBef>
                <a:spcPts val="0"/>
              </a:spcBef>
              <a:spcAft>
                <a:spcPts val="0"/>
              </a:spcAft>
              <a:buClr>
                <a:schemeClr val="lt1"/>
              </a:buClr>
              <a:buSzPts val="2800"/>
              <a:buFont typeface="Calibri"/>
              <a:buAutoNum type="arabicPeriod"/>
            </a:pPr>
            <a:r>
              <a:rPr b="1" lang="tr-TR" sz="2800">
                <a:solidFill>
                  <a:schemeClr val="lt1"/>
                </a:solidFill>
                <a:latin typeface="Calibri"/>
                <a:ea typeface="Calibri"/>
                <a:cs typeface="Calibri"/>
                <a:sym typeface="Calibri"/>
              </a:rPr>
              <a:t>GİRİŞ </a:t>
            </a:r>
            <a:endParaRPr b="1" sz="2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p:nvPr/>
        </p:nvSpPr>
        <p:spPr>
          <a:xfrm>
            <a:off x="0" y="948000"/>
            <a:ext cx="3216942"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179999" marR="0" rtl="0" algn="l">
              <a:spcBef>
                <a:spcPts val="0"/>
              </a:spcBef>
              <a:spcAft>
                <a:spcPts val="0"/>
              </a:spcAft>
              <a:buNone/>
            </a:pPr>
            <a:r>
              <a:rPr b="1" lang="tr-TR" sz="2800">
                <a:solidFill>
                  <a:schemeClr val="lt1"/>
                </a:solidFill>
                <a:latin typeface="Calibri"/>
                <a:ea typeface="Calibri"/>
                <a:cs typeface="Calibri"/>
                <a:sym typeface="Calibri"/>
              </a:rPr>
              <a:t>2. HAZIRLIK </a:t>
            </a:r>
            <a:endParaRPr b="1" sz="2800">
              <a:solidFill>
                <a:schemeClr val="lt1"/>
              </a:solidFill>
              <a:latin typeface="Calibri"/>
              <a:ea typeface="Calibri"/>
              <a:cs typeface="Calibri"/>
              <a:sym typeface="Calibri"/>
            </a:endParaRPr>
          </a:p>
          <a:p>
            <a:pPr indent="0" lvl="0" marL="0" marR="0" rtl="0" algn="l">
              <a:spcBef>
                <a:spcPts val="0"/>
              </a:spcBef>
              <a:spcAft>
                <a:spcPts val="0"/>
              </a:spcAft>
              <a:buNone/>
            </a:pPr>
            <a:r>
              <a:rPr b="1" lang="tr-TR" sz="2800">
                <a:solidFill>
                  <a:schemeClr val="lt1"/>
                </a:solidFill>
                <a:latin typeface="Calibri"/>
                <a:ea typeface="Calibri"/>
                <a:cs typeface="Calibri"/>
                <a:sym typeface="Calibri"/>
              </a:rPr>
              <a:t>SÜRECİ</a:t>
            </a:r>
            <a:r>
              <a:rPr b="1" lang="tr-TR" sz="2800">
                <a:solidFill>
                  <a:schemeClr val="lt1"/>
                </a:solidFill>
                <a:latin typeface="Calibri"/>
                <a:ea typeface="Calibri"/>
                <a:cs typeface="Calibri"/>
                <a:sym typeface="Calibri"/>
              </a:rPr>
              <a:t> </a:t>
            </a:r>
            <a:endParaRPr b="1" sz="2800">
              <a:solidFill>
                <a:schemeClr val="lt1"/>
              </a:solidFill>
              <a:latin typeface="Calibri"/>
              <a:ea typeface="Calibri"/>
              <a:cs typeface="Calibri"/>
              <a:sym typeface="Calibri"/>
            </a:endParaRPr>
          </a:p>
        </p:txBody>
      </p:sp>
      <p:pic>
        <p:nvPicPr>
          <p:cNvPr id="203" name="Google Shape;203;p27"/>
          <p:cNvPicPr preferRelativeResize="0"/>
          <p:nvPr/>
        </p:nvPicPr>
        <p:blipFill>
          <a:blip r:embed="rId3">
            <a:alphaModFix/>
          </a:blip>
          <a:stretch>
            <a:fillRect/>
          </a:stretch>
        </p:blipFill>
        <p:spPr>
          <a:xfrm>
            <a:off x="3774600" y="948000"/>
            <a:ext cx="7901025" cy="48480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p:nvPr/>
        </p:nvSpPr>
        <p:spPr>
          <a:xfrm>
            <a:off x="0" y="982500"/>
            <a:ext cx="2636226"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3. DURUM ANALİZİ</a:t>
            </a:r>
            <a:endParaRPr b="1" sz="2800">
              <a:solidFill>
                <a:schemeClr val="lt1"/>
              </a:solidFill>
              <a:latin typeface="Calibri"/>
              <a:ea typeface="Calibri"/>
              <a:cs typeface="Calibri"/>
              <a:sym typeface="Calibri"/>
            </a:endParaRPr>
          </a:p>
        </p:txBody>
      </p:sp>
      <p:pic>
        <p:nvPicPr>
          <p:cNvPr id="209" name="Google Shape;209;p28">
            <a:hlinkClick r:id="rId3"/>
          </p:cNvPr>
          <p:cNvPicPr preferRelativeResize="0"/>
          <p:nvPr/>
        </p:nvPicPr>
        <p:blipFill>
          <a:blip r:embed="rId4">
            <a:alphaModFix/>
          </a:blip>
          <a:stretch>
            <a:fillRect/>
          </a:stretch>
        </p:blipFill>
        <p:spPr>
          <a:xfrm>
            <a:off x="3131525" y="982500"/>
            <a:ext cx="8286401" cy="4785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9">
            <a:hlinkClick r:id="rId3"/>
          </p:cNvPr>
          <p:cNvPicPr preferRelativeResize="0"/>
          <p:nvPr/>
        </p:nvPicPr>
        <p:blipFill>
          <a:blip r:embed="rId4">
            <a:alphaModFix/>
          </a:blip>
          <a:stretch>
            <a:fillRect/>
          </a:stretch>
        </p:blipFill>
        <p:spPr>
          <a:xfrm>
            <a:off x="3690050" y="982500"/>
            <a:ext cx="8501951" cy="4893000"/>
          </a:xfrm>
          <a:prstGeom prst="rect">
            <a:avLst/>
          </a:prstGeom>
          <a:noFill/>
          <a:ln>
            <a:noFill/>
          </a:ln>
        </p:spPr>
      </p:pic>
      <p:sp>
        <p:nvSpPr>
          <p:cNvPr id="215" name="Google Shape;215;p29"/>
          <p:cNvSpPr/>
          <p:nvPr/>
        </p:nvSpPr>
        <p:spPr>
          <a:xfrm>
            <a:off x="0" y="982500"/>
            <a:ext cx="2636226"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3</a:t>
            </a:r>
            <a:r>
              <a:rPr b="1" lang="tr-TR" sz="2800">
                <a:solidFill>
                  <a:schemeClr val="lt1"/>
                </a:solidFill>
                <a:latin typeface="Calibri"/>
                <a:ea typeface="Calibri"/>
                <a:cs typeface="Calibri"/>
                <a:sym typeface="Calibri"/>
              </a:rPr>
              <a:t>. DURUM ANALİZİ</a:t>
            </a:r>
            <a:endParaRPr b="1" sz="2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a:off x="2851613" y="938537"/>
            <a:ext cx="8590074" cy="4980926"/>
          </a:xfrm>
          <a:prstGeom prst="rect">
            <a:avLst/>
          </a:prstGeom>
          <a:noFill/>
          <a:ln>
            <a:noFill/>
          </a:ln>
        </p:spPr>
      </p:pic>
      <p:sp>
        <p:nvSpPr>
          <p:cNvPr id="221" name="Google Shape;221;p30"/>
          <p:cNvSpPr/>
          <p:nvPr/>
        </p:nvSpPr>
        <p:spPr>
          <a:xfrm>
            <a:off x="0" y="982500"/>
            <a:ext cx="2636226"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3</a:t>
            </a:r>
            <a:r>
              <a:rPr b="1" lang="tr-TR" sz="2800">
                <a:solidFill>
                  <a:schemeClr val="lt1"/>
                </a:solidFill>
                <a:latin typeface="Calibri"/>
                <a:ea typeface="Calibri"/>
                <a:cs typeface="Calibri"/>
                <a:sym typeface="Calibri"/>
              </a:rPr>
              <a:t>. DURUM ANALİZİ</a:t>
            </a:r>
            <a:endParaRPr b="1" sz="2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1">
            <a:hlinkClick r:id="rId3"/>
          </p:cNvPr>
          <p:cNvPicPr preferRelativeResize="0"/>
          <p:nvPr/>
        </p:nvPicPr>
        <p:blipFill>
          <a:blip r:embed="rId4">
            <a:alphaModFix/>
          </a:blip>
          <a:stretch>
            <a:fillRect/>
          </a:stretch>
        </p:blipFill>
        <p:spPr>
          <a:xfrm>
            <a:off x="2948600" y="975013"/>
            <a:ext cx="8113899" cy="4907974"/>
          </a:xfrm>
          <a:prstGeom prst="rect">
            <a:avLst/>
          </a:prstGeom>
          <a:noFill/>
          <a:ln>
            <a:noFill/>
          </a:ln>
        </p:spPr>
      </p:pic>
      <p:sp>
        <p:nvSpPr>
          <p:cNvPr id="227" name="Google Shape;227;p31"/>
          <p:cNvSpPr/>
          <p:nvPr/>
        </p:nvSpPr>
        <p:spPr>
          <a:xfrm>
            <a:off x="0" y="982500"/>
            <a:ext cx="2636226"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3</a:t>
            </a:r>
            <a:r>
              <a:rPr b="1" lang="tr-TR" sz="2800">
                <a:solidFill>
                  <a:schemeClr val="lt1"/>
                </a:solidFill>
                <a:latin typeface="Calibri"/>
                <a:ea typeface="Calibri"/>
                <a:cs typeface="Calibri"/>
                <a:sym typeface="Calibri"/>
              </a:rPr>
              <a:t>. DURUM ANALİZİ</a:t>
            </a:r>
            <a:endParaRPr b="1" sz="2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1078550" y="1095750"/>
            <a:ext cx="10819800" cy="46665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None/>
            </a:pPr>
            <a:r>
              <a:rPr b="1" lang="tr-TR" sz="2400">
                <a:solidFill>
                  <a:srgbClr val="FF0000"/>
                </a:solidFill>
                <a:latin typeface="Calibri"/>
                <a:ea typeface="Calibri"/>
                <a:cs typeface="Calibri"/>
                <a:sym typeface="Calibri"/>
              </a:rPr>
              <a:t>	SUNUM PLANI:</a:t>
            </a:r>
            <a:endParaRPr b="1" sz="2400">
              <a:solidFill>
                <a:srgbClr val="FF0000"/>
              </a:solidFill>
              <a:latin typeface="Corbel"/>
              <a:ea typeface="Corbel"/>
              <a:cs typeface="Corbel"/>
              <a:sym typeface="Corbel"/>
            </a:endParaRPr>
          </a:p>
          <a:p>
            <a:pPr indent="-381000" lvl="0" marL="457200" rtl="0" algn="l">
              <a:lnSpc>
                <a:spcPct val="100000"/>
              </a:lnSpc>
              <a:spcBef>
                <a:spcPts val="1100"/>
              </a:spcBef>
              <a:spcAft>
                <a:spcPts val="0"/>
              </a:spcAft>
              <a:buClr>
                <a:srgbClr val="1155CC"/>
              </a:buClr>
              <a:buSzPts val="2400"/>
              <a:buFont typeface="Calibri"/>
              <a:buAutoNum type="alphaUcPeriod"/>
            </a:pPr>
            <a:r>
              <a:rPr b="1" lang="tr-TR" sz="2400">
                <a:solidFill>
                  <a:srgbClr val="1155CC"/>
                </a:solidFill>
                <a:latin typeface="Calibri"/>
                <a:ea typeface="Calibri"/>
                <a:cs typeface="Calibri"/>
                <a:sym typeface="Calibri"/>
              </a:rPr>
              <a:t>STRATEJİ, STRATEJİK YÖNETİM VE STRATEJİK PLANLAMA KAVRAMLARI</a:t>
            </a:r>
            <a:endParaRPr b="1" sz="2400">
              <a:solidFill>
                <a:srgbClr val="1155CC"/>
              </a:solidFill>
              <a:latin typeface="Calibri"/>
              <a:ea typeface="Calibri"/>
              <a:cs typeface="Calibri"/>
              <a:sym typeface="Calibri"/>
            </a:endParaRPr>
          </a:p>
          <a:p>
            <a:pPr indent="-381000" lvl="0" marL="457200" rtl="0" algn="l">
              <a:lnSpc>
                <a:spcPct val="100000"/>
              </a:lnSpc>
              <a:spcBef>
                <a:spcPts val="0"/>
              </a:spcBef>
              <a:spcAft>
                <a:spcPts val="0"/>
              </a:spcAft>
              <a:buClr>
                <a:srgbClr val="1155CC"/>
              </a:buClr>
              <a:buSzPts val="2400"/>
              <a:buFont typeface="Calibri"/>
              <a:buAutoNum type="alphaUcPeriod"/>
            </a:pPr>
            <a:r>
              <a:rPr b="1" lang="tr-TR" sz="2400">
                <a:solidFill>
                  <a:srgbClr val="1155CC"/>
                </a:solidFill>
                <a:latin typeface="Calibri"/>
                <a:ea typeface="Calibri"/>
                <a:cs typeface="Calibri"/>
                <a:sym typeface="Calibri"/>
              </a:rPr>
              <a:t>GİRESUN ÜNİVERSİTESİ STRATEJİK PLAN TARİHÇESİ</a:t>
            </a:r>
            <a:endParaRPr b="1" sz="2400">
              <a:solidFill>
                <a:srgbClr val="1155CC"/>
              </a:solidFill>
              <a:latin typeface="Calibri"/>
              <a:ea typeface="Calibri"/>
              <a:cs typeface="Calibri"/>
              <a:sym typeface="Calibri"/>
            </a:endParaRPr>
          </a:p>
          <a:p>
            <a:pPr indent="-381000" lvl="0" marL="457200" rtl="0" algn="l">
              <a:lnSpc>
                <a:spcPct val="100000"/>
              </a:lnSpc>
              <a:spcBef>
                <a:spcPts val="0"/>
              </a:spcBef>
              <a:spcAft>
                <a:spcPts val="0"/>
              </a:spcAft>
              <a:buClr>
                <a:srgbClr val="1155CC"/>
              </a:buClr>
              <a:buSzPts val="2400"/>
              <a:buFont typeface="Calibri"/>
              <a:buAutoNum type="alphaUcPeriod"/>
            </a:pPr>
            <a:r>
              <a:rPr b="1" lang="tr-TR" sz="2400">
                <a:solidFill>
                  <a:srgbClr val="1155CC"/>
                </a:solidFill>
                <a:latin typeface="Calibri"/>
                <a:ea typeface="Calibri"/>
                <a:cs typeface="Calibri"/>
                <a:sym typeface="Calibri"/>
              </a:rPr>
              <a:t>STRATEJİK PLANIN BÖLÜMLERİ</a:t>
            </a:r>
            <a:endParaRPr sz="2400">
              <a:solidFill>
                <a:srgbClr val="1155CC"/>
              </a:solidFill>
              <a:latin typeface="Corbel"/>
              <a:ea typeface="Corbel"/>
              <a:cs typeface="Corbel"/>
              <a:sym typeface="Corbel"/>
            </a:endParaRPr>
          </a:p>
          <a:p>
            <a:pPr indent="-380999" lvl="0" marL="990000" rtl="0" algn="l">
              <a:lnSpc>
                <a:spcPct val="100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GİRİŞ BÖLÜMÜ </a:t>
            </a:r>
            <a:r>
              <a:rPr b="1" lang="tr-TR" sz="2400" u="sng">
                <a:solidFill>
                  <a:schemeClr val="hlink"/>
                </a:solidFill>
                <a:latin typeface="Calibri"/>
                <a:ea typeface="Calibri"/>
                <a:cs typeface="Calibri"/>
                <a:sym typeface="Calibri"/>
                <a:hlinkClick r:id="rId3"/>
              </a:rPr>
              <a:t>(SP ÖZET İSTATİSTİK BİLGİLERİ)</a:t>
            </a:r>
            <a:endParaRPr b="1" sz="2400">
              <a:solidFill>
                <a:srgbClr val="274E13"/>
              </a:solidFill>
              <a:latin typeface="Calibri"/>
              <a:ea typeface="Calibri"/>
              <a:cs typeface="Calibri"/>
              <a:sym typeface="Calibri"/>
            </a:endParaRPr>
          </a:p>
          <a:p>
            <a:pPr indent="-380999" lvl="0" marL="990000" rtl="0" algn="l">
              <a:lnSpc>
                <a:spcPct val="100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DURUM ANALİZİ</a:t>
            </a:r>
            <a:endParaRPr sz="2400">
              <a:solidFill>
                <a:srgbClr val="274E13"/>
              </a:solidFill>
              <a:latin typeface="Corbel"/>
              <a:ea typeface="Corbel"/>
              <a:cs typeface="Corbel"/>
              <a:sym typeface="Corbel"/>
            </a:endParaRPr>
          </a:p>
          <a:p>
            <a:pPr indent="-380999" lvl="0" marL="990000" rtl="0" algn="l">
              <a:lnSpc>
                <a:spcPct val="100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GELECEĞE BAKIŞ</a:t>
            </a:r>
            <a:endParaRPr sz="2400">
              <a:solidFill>
                <a:srgbClr val="274E13"/>
              </a:solidFill>
              <a:latin typeface="Corbel"/>
              <a:ea typeface="Corbel"/>
              <a:cs typeface="Corbel"/>
              <a:sym typeface="Corbel"/>
            </a:endParaRPr>
          </a:p>
          <a:p>
            <a:pPr indent="-380999" lvl="0" marL="990000" rtl="0" algn="l">
              <a:lnSpc>
                <a:spcPct val="100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FARKLILAŞMA STRATEJİSİ</a:t>
            </a:r>
            <a:endParaRPr b="1" sz="2400">
              <a:solidFill>
                <a:srgbClr val="274E13"/>
              </a:solidFill>
              <a:latin typeface="Calibri"/>
              <a:ea typeface="Calibri"/>
              <a:cs typeface="Calibri"/>
              <a:sym typeface="Calibri"/>
            </a:endParaRPr>
          </a:p>
          <a:p>
            <a:pPr indent="-380999" lvl="0" marL="990000" rtl="0" algn="l">
              <a:lnSpc>
                <a:spcPct val="100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STRATEJİK AMAÇ, HEDEF VE PERFORMANS GÖSTERGELERİ</a:t>
            </a:r>
            <a:endParaRPr b="1" sz="2400">
              <a:solidFill>
                <a:srgbClr val="274E13"/>
              </a:solidFill>
              <a:latin typeface="Calibri"/>
              <a:ea typeface="Calibri"/>
              <a:cs typeface="Calibri"/>
              <a:sym typeface="Calibri"/>
            </a:endParaRPr>
          </a:p>
          <a:p>
            <a:pPr indent="-380999" lvl="0" marL="990000" rtl="0" algn="l">
              <a:lnSpc>
                <a:spcPct val="100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İZLEME VE DEĞERLENDİRME	</a:t>
            </a:r>
            <a:endParaRPr b="1" sz="2400">
              <a:solidFill>
                <a:srgbClr val="274E13"/>
              </a:solidFill>
              <a:latin typeface="Calibri"/>
              <a:ea typeface="Calibri"/>
              <a:cs typeface="Calibri"/>
              <a:sym typeface="Calibri"/>
            </a:endParaRPr>
          </a:p>
          <a:p>
            <a:pPr indent="-380999" lvl="0" marL="990000" rtl="0" algn="l">
              <a:lnSpc>
                <a:spcPct val="100000"/>
              </a:lnSpc>
              <a:spcBef>
                <a:spcPts val="0"/>
              </a:spcBef>
              <a:spcAft>
                <a:spcPts val="0"/>
              </a:spcAft>
              <a:buClr>
                <a:srgbClr val="274E13"/>
              </a:buClr>
              <a:buSzPts val="2400"/>
              <a:buFont typeface="Calibri"/>
              <a:buAutoNum type="arabicPeriod"/>
            </a:pPr>
            <a:r>
              <a:rPr b="1" lang="tr-TR" sz="2400">
                <a:solidFill>
                  <a:srgbClr val="274E13"/>
                </a:solidFill>
                <a:latin typeface="Calibri"/>
                <a:ea typeface="Calibri"/>
                <a:cs typeface="Calibri"/>
                <a:sym typeface="Calibri"/>
              </a:rPr>
              <a:t>EYLEM PLANLARI</a:t>
            </a:r>
            <a:endParaRPr b="1" sz="2400">
              <a:solidFill>
                <a:srgbClr val="1155CC"/>
              </a:solidFill>
              <a:latin typeface="Calibri"/>
              <a:ea typeface="Calibri"/>
              <a:cs typeface="Calibri"/>
              <a:sym typeface="Calibri"/>
            </a:endParaRPr>
          </a:p>
          <a:p>
            <a:pPr indent="-381000" lvl="0" marL="457200" marR="0" rtl="0" algn="l">
              <a:lnSpc>
                <a:spcPct val="100000"/>
              </a:lnSpc>
              <a:spcBef>
                <a:spcPts val="0"/>
              </a:spcBef>
              <a:spcAft>
                <a:spcPts val="0"/>
              </a:spcAft>
              <a:buClr>
                <a:srgbClr val="1155CC"/>
              </a:buClr>
              <a:buSzPts val="2400"/>
              <a:buFont typeface="Calibri"/>
              <a:buAutoNum type="alphaUcPeriod"/>
            </a:pPr>
            <a:r>
              <a:rPr b="1" lang="tr-TR" sz="2400">
                <a:solidFill>
                  <a:srgbClr val="1155CC"/>
                </a:solidFill>
                <a:latin typeface="Calibri"/>
                <a:ea typeface="Calibri"/>
                <a:cs typeface="Calibri"/>
                <a:sym typeface="Calibri"/>
              </a:rPr>
              <a:t>VERİ </a:t>
            </a:r>
            <a:r>
              <a:rPr b="1" lang="tr-TR" sz="2400">
                <a:solidFill>
                  <a:srgbClr val="1155CC"/>
                </a:solidFill>
                <a:latin typeface="Calibri"/>
                <a:ea typeface="Calibri"/>
                <a:cs typeface="Calibri"/>
                <a:sym typeface="Calibri"/>
              </a:rPr>
              <a:t>TOPLAMA</a:t>
            </a:r>
            <a:r>
              <a:rPr b="1" lang="tr-TR" sz="2400">
                <a:solidFill>
                  <a:srgbClr val="1155CC"/>
                </a:solidFill>
                <a:latin typeface="Calibri"/>
                <a:ea typeface="Calibri"/>
                <a:cs typeface="Calibri"/>
                <a:sym typeface="Calibri"/>
              </a:rPr>
              <a:t> ARACI GÜYBİS MODÜLLERİNİN TANITIMI</a:t>
            </a:r>
            <a:endParaRPr b="1" sz="2400">
              <a:solidFill>
                <a:srgbClr val="1155CC"/>
              </a:solidFill>
              <a:latin typeface="Calibri"/>
              <a:ea typeface="Calibri"/>
              <a:cs typeface="Calibri"/>
              <a:sym typeface="Calibri"/>
            </a:endParaRPr>
          </a:p>
        </p:txBody>
      </p:sp>
      <p:sp>
        <p:nvSpPr>
          <p:cNvPr id="100" name="Google Shape;100;p14"/>
          <p:cNvSpPr txBox="1"/>
          <p:nvPr/>
        </p:nvSpPr>
        <p:spPr>
          <a:xfrm>
            <a:off x="8457050" y="5887200"/>
            <a:ext cx="11188200" cy="554100"/>
          </a:xfrm>
          <a:prstGeom prst="rect">
            <a:avLst/>
          </a:prstGeom>
          <a:noFill/>
          <a:ln>
            <a:noFill/>
          </a:ln>
        </p:spPr>
        <p:txBody>
          <a:bodyPr anchorCtr="0" anchor="t" bIns="91425" lIns="91425" spcFirstLastPara="1" rIns="91425" wrap="square" tIns="91425">
            <a:spAutoFit/>
          </a:bodyPr>
          <a:lstStyle/>
          <a:p>
            <a:pPr indent="-380999" lvl="0" marL="990000" rtl="0" algn="l">
              <a:lnSpc>
                <a:spcPct val="115000"/>
              </a:lnSpc>
              <a:spcBef>
                <a:spcPts val="1100"/>
              </a:spcBef>
              <a:spcAft>
                <a:spcPts val="0"/>
              </a:spcAft>
              <a:buClr>
                <a:srgbClr val="274E13"/>
              </a:buClr>
              <a:buSzPts val="2400"/>
              <a:buFont typeface="Calibri"/>
              <a:buAutoNum type="arabicPeriod"/>
            </a:pPr>
            <a:r>
              <a:t/>
            </a:r>
            <a:endParaRPr b="1" sz="2400">
              <a:solidFill>
                <a:srgbClr val="274E13"/>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2"/>
          <p:cNvPicPr preferRelativeResize="0"/>
          <p:nvPr/>
        </p:nvPicPr>
        <p:blipFill>
          <a:blip r:embed="rId3">
            <a:alphaModFix/>
          </a:blip>
          <a:stretch>
            <a:fillRect/>
          </a:stretch>
        </p:blipFill>
        <p:spPr>
          <a:xfrm>
            <a:off x="807798" y="3674350"/>
            <a:ext cx="1601343" cy="2264873"/>
          </a:xfrm>
          <a:prstGeom prst="rect">
            <a:avLst/>
          </a:prstGeom>
          <a:noFill/>
          <a:ln>
            <a:noFill/>
          </a:ln>
        </p:spPr>
      </p:pic>
      <p:sp>
        <p:nvSpPr>
          <p:cNvPr id="233" name="Google Shape;233;p32"/>
          <p:cNvSpPr/>
          <p:nvPr/>
        </p:nvSpPr>
        <p:spPr>
          <a:xfrm>
            <a:off x="0" y="982500"/>
            <a:ext cx="2618568"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4. GELECEĞE BAKIŞ BÖLÜMÜ</a:t>
            </a:r>
            <a:endParaRPr b="1" sz="2800">
              <a:solidFill>
                <a:schemeClr val="lt1"/>
              </a:solidFill>
              <a:latin typeface="Calibri"/>
              <a:ea typeface="Calibri"/>
              <a:cs typeface="Calibri"/>
              <a:sym typeface="Calibri"/>
            </a:endParaRPr>
          </a:p>
        </p:txBody>
      </p:sp>
      <p:pic>
        <p:nvPicPr>
          <p:cNvPr id="234" name="Google Shape;234;p32">
            <a:hlinkClick r:id="rId4"/>
          </p:cNvPr>
          <p:cNvPicPr preferRelativeResize="0"/>
          <p:nvPr/>
        </p:nvPicPr>
        <p:blipFill>
          <a:blip r:embed="rId5">
            <a:alphaModFix/>
          </a:blip>
          <a:stretch>
            <a:fillRect/>
          </a:stretch>
        </p:blipFill>
        <p:spPr>
          <a:xfrm>
            <a:off x="2802125" y="893449"/>
            <a:ext cx="8029349" cy="4777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3"/>
          <p:cNvPicPr preferRelativeResize="0"/>
          <p:nvPr/>
        </p:nvPicPr>
        <p:blipFill>
          <a:blip r:embed="rId3">
            <a:alphaModFix/>
          </a:blip>
          <a:stretch>
            <a:fillRect/>
          </a:stretch>
        </p:blipFill>
        <p:spPr>
          <a:xfrm>
            <a:off x="807798" y="3674350"/>
            <a:ext cx="1601343" cy="2264873"/>
          </a:xfrm>
          <a:prstGeom prst="rect">
            <a:avLst/>
          </a:prstGeom>
          <a:noFill/>
          <a:ln>
            <a:noFill/>
          </a:ln>
        </p:spPr>
      </p:pic>
      <p:sp>
        <p:nvSpPr>
          <p:cNvPr id="240" name="Google Shape;240;p33"/>
          <p:cNvSpPr txBox="1"/>
          <p:nvPr/>
        </p:nvSpPr>
        <p:spPr>
          <a:xfrm>
            <a:off x="3292050" y="973150"/>
            <a:ext cx="8694300" cy="49521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b="1" lang="tr-TR" sz="2900">
                <a:solidFill>
                  <a:srgbClr val="1155CC"/>
                </a:solidFill>
                <a:latin typeface="Times New Roman"/>
                <a:ea typeface="Times New Roman"/>
                <a:cs typeface="Times New Roman"/>
                <a:sym typeface="Times New Roman"/>
              </a:rPr>
              <a:t>MİSYONUMUZ:</a:t>
            </a:r>
            <a:endParaRPr b="1" sz="2900">
              <a:solidFill>
                <a:srgbClr val="1155CC"/>
              </a:solidFill>
              <a:latin typeface="Times New Roman"/>
              <a:ea typeface="Times New Roman"/>
              <a:cs typeface="Times New Roman"/>
              <a:sym typeface="Times New Roman"/>
            </a:endParaRPr>
          </a:p>
          <a:p>
            <a:pPr indent="0" lvl="0" marL="0" rtl="0" algn="just">
              <a:spcBef>
                <a:spcPts val="1200"/>
              </a:spcBef>
              <a:spcAft>
                <a:spcPts val="1200"/>
              </a:spcAft>
              <a:buNone/>
            </a:pPr>
            <a:r>
              <a:rPr b="1" lang="tr-TR" sz="2900">
                <a:solidFill>
                  <a:schemeClr val="dk1"/>
                </a:solidFill>
                <a:latin typeface="Times New Roman"/>
                <a:ea typeface="Times New Roman"/>
                <a:cs typeface="Times New Roman"/>
                <a:sym typeface="Times New Roman"/>
              </a:rPr>
              <a:t>Milli ve evrensel değerler ışığında, ülkemizin stratejik hedefleri doğrultusunda eğitim, araştırma ve toplumsal katkı alanlarında çağdaş bilgi teknolojileri ve altyapı donanımlarını kullanarak yükseköğretimde kaliteyi sağlamak; özgüveni yüksek, araştırmacı, girişimci ve çözüm üreten bireyler yetiştirmek; yerel, bölgesel ve ulusal kalkınmaya, insan yaşamına, çevreye ve doğaya sürdürülebilir katkılar sunmak; ihtisas alanı olan fındık alanında uzmanlaşmaktır.</a:t>
            </a:r>
            <a:endParaRPr b="1" sz="2900">
              <a:solidFill>
                <a:schemeClr val="dk1"/>
              </a:solidFill>
              <a:latin typeface="Calibri"/>
              <a:ea typeface="Calibri"/>
              <a:cs typeface="Calibri"/>
              <a:sym typeface="Calibri"/>
            </a:endParaRPr>
          </a:p>
        </p:txBody>
      </p:sp>
      <p:sp>
        <p:nvSpPr>
          <p:cNvPr id="241" name="Google Shape;241;p33"/>
          <p:cNvSpPr/>
          <p:nvPr/>
        </p:nvSpPr>
        <p:spPr>
          <a:xfrm>
            <a:off x="0" y="982500"/>
            <a:ext cx="2618568"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4</a:t>
            </a:r>
            <a:r>
              <a:rPr b="1" lang="tr-TR" sz="2800">
                <a:solidFill>
                  <a:schemeClr val="lt1"/>
                </a:solidFill>
                <a:latin typeface="Calibri"/>
                <a:ea typeface="Calibri"/>
                <a:cs typeface="Calibri"/>
                <a:sym typeface="Calibri"/>
              </a:rPr>
              <a:t>. GELECEĞE BAKIŞ BÖLÜMÜ</a:t>
            </a:r>
            <a:endParaRPr b="1" sz="2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nvSpPr>
        <p:spPr>
          <a:xfrm>
            <a:off x="3344975" y="973150"/>
            <a:ext cx="8641200" cy="49521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b="1" lang="tr-TR" sz="3000">
                <a:solidFill>
                  <a:srgbClr val="1155CC"/>
                </a:solidFill>
                <a:latin typeface="Times New Roman"/>
                <a:ea typeface="Times New Roman"/>
                <a:cs typeface="Times New Roman"/>
                <a:sym typeface="Times New Roman"/>
              </a:rPr>
              <a:t>VİZYONUMUZ:</a:t>
            </a:r>
            <a:endParaRPr b="1" sz="3000">
              <a:solidFill>
                <a:srgbClr val="1155CC"/>
              </a:solidFill>
              <a:latin typeface="Times New Roman"/>
              <a:ea typeface="Times New Roman"/>
              <a:cs typeface="Times New Roman"/>
              <a:sym typeface="Times New Roman"/>
            </a:endParaRPr>
          </a:p>
          <a:p>
            <a:pPr indent="0" lvl="0" marL="0" rtl="0" algn="just">
              <a:spcBef>
                <a:spcPts val="1200"/>
              </a:spcBef>
              <a:spcAft>
                <a:spcPts val="1200"/>
              </a:spcAft>
              <a:buClr>
                <a:schemeClr val="dk1"/>
              </a:buClr>
              <a:buSzPts val="1100"/>
              <a:buFont typeface="Arial"/>
              <a:buNone/>
            </a:pPr>
            <a:r>
              <a:rPr b="1" lang="tr-TR" sz="3000">
                <a:solidFill>
                  <a:schemeClr val="dk1"/>
                </a:solidFill>
                <a:latin typeface="Times New Roman"/>
                <a:ea typeface="Times New Roman"/>
                <a:cs typeface="Times New Roman"/>
                <a:sym typeface="Times New Roman"/>
              </a:rPr>
              <a:t>Çağdaş, yenilikçi, bilgi üretimine katkı sunan, ihtisaslaşma alanını (fındık) önceleyen,  ulusal ve uluslararası alanda gelişim gösteren bir üniversite olmaktır.</a:t>
            </a:r>
            <a:endParaRPr b="1" sz="3000">
              <a:solidFill>
                <a:srgbClr val="1155CC"/>
              </a:solidFill>
              <a:latin typeface="Times New Roman"/>
              <a:ea typeface="Times New Roman"/>
              <a:cs typeface="Times New Roman"/>
              <a:sym typeface="Times New Roman"/>
            </a:endParaRPr>
          </a:p>
        </p:txBody>
      </p:sp>
      <p:pic>
        <p:nvPicPr>
          <p:cNvPr id="247" name="Google Shape;247;p34"/>
          <p:cNvPicPr preferRelativeResize="0"/>
          <p:nvPr/>
        </p:nvPicPr>
        <p:blipFill>
          <a:blip r:embed="rId3">
            <a:alphaModFix/>
          </a:blip>
          <a:stretch>
            <a:fillRect/>
          </a:stretch>
        </p:blipFill>
        <p:spPr>
          <a:xfrm>
            <a:off x="807798" y="3674350"/>
            <a:ext cx="1601343" cy="2264873"/>
          </a:xfrm>
          <a:prstGeom prst="rect">
            <a:avLst/>
          </a:prstGeom>
          <a:noFill/>
          <a:ln>
            <a:noFill/>
          </a:ln>
        </p:spPr>
      </p:pic>
      <p:sp>
        <p:nvSpPr>
          <p:cNvPr id="248" name="Google Shape;248;p34"/>
          <p:cNvSpPr/>
          <p:nvPr/>
        </p:nvSpPr>
        <p:spPr>
          <a:xfrm>
            <a:off x="0" y="982500"/>
            <a:ext cx="2653830"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4</a:t>
            </a:r>
            <a:r>
              <a:rPr b="1" lang="tr-TR" sz="2800">
                <a:solidFill>
                  <a:schemeClr val="lt1"/>
                </a:solidFill>
                <a:latin typeface="Calibri"/>
                <a:ea typeface="Calibri"/>
                <a:cs typeface="Calibri"/>
                <a:sym typeface="Calibri"/>
              </a:rPr>
              <a:t>. GELECEĞE BAKIŞ BÖLÜMÜ</a:t>
            </a:r>
            <a:endParaRPr b="1" sz="2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5"/>
          <p:cNvPicPr preferRelativeResize="0"/>
          <p:nvPr/>
        </p:nvPicPr>
        <p:blipFill>
          <a:blip r:embed="rId3">
            <a:alphaModFix/>
          </a:blip>
          <a:stretch>
            <a:fillRect/>
          </a:stretch>
        </p:blipFill>
        <p:spPr>
          <a:xfrm>
            <a:off x="820983" y="3674350"/>
            <a:ext cx="1574979" cy="2227599"/>
          </a:xfrm>
          <a:prstGeom prst="rect">
            <a:avLst/>
          </a:prstGeom>
          <a:noFill/>
          <a:ln>
            <a:noFill/>
          </a:ln>
        </p:spPr>
      </p:pic>
      <p:sp>
        <p:nvSpPr>
          <p:cNvPr id="254" name="Google Shape;254;p35"/>
          <p:cNvSpPr txBox="1"/>
          <p:nvPr/>
        </p:nvSpPr>
        <p:spPr>
          <a:xfrm>
            <a:off x="2698263" y="958450"/>
            <a:ext cx="4629600" cy="5093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tr-TR" sz="2400">
                <a:solidFill>
                  <a:srgbClr val="1155CC"/>
                </a:solidFill>
                <a:latin typeface="Times New Roman"/>
                <a:ea typeface="Times New Roman"/>
                <a:cs typeface="Times New Roman"/>
                <a:sym typeface="Times New Roman"/>
              </a:rPr>
              <a:t>DEĞERLER </a:t>
            </a:r>
            <a:endParaRPr b="1" sz="2400">
              <a:solidFill>
                <a:srgbClr val="1155CC"/>
              </a:solidFill>
              <a:latin typeface="Times New Roman"/>
              <a:ea typeface="Times New Roman"/>
              <a:cs typeface="Times New Roman"/>
              <a:sym typeface="Times New Roman"/>
            </a:endParaRPr>
          </a:p>
          <a:p>
            <a:pPr indent="-381000" lvl="0" marL="457200" rtl="0" algn="l">
              <a:lnSpc>
                <a:spcPct val="107916"/>
              </a:lnSpc>
              <a:spcBef>
                <a:spcPts val="100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Yenilikçi ve Dinamik Yönetişim</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Nitelikli Eğitim</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Sürekli İyileştirme</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Bilimsellik-Disiplinler Arası Yaklaşım-Evrensellik-Yenilikçilik-Yaratıcılık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Araştırma Odaklılık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Paylaşımcılık-Çözüm Odaklılık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Fırsat Eşitliği- Liyakat- Hakkaniyet-Saydamlık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Hesap Verebilirlik</a:t>
            </a:r>
            <a:endParaRPr sz="2400">
              <a:solidFill>
                <a:schemeClr val="dk1"/>
              </a:solidFill>
              <a:latin typeface="Calibri"/>
              <a:ea typeface="Calibri"/>
              <a:cs typeface="Calibri"/>
              <a:sym typeface="Calibri"/>
            </a:endParaRPr>
          </a:p>
        </p:txBody>
      </p:sp>
      <p:sp>
        <p:nvSpPr>
          <p:cNvPr id="255" name="Google Shape;255;p35"/>
          <p:cNvSpPr txBox="1"/>
          <p:nvPr/>
        </p:nvSpPr>
        <p:spPr>
          <a:xfrm>
            <a:off x="7374600" y="1038025"/>
            <a:ext cx="4776300" cy="4244700"/>
          </a:xfrm>
          <a:prstGeom prst="rect">
            <a:avLst/>
          </a:prstGeom>
          <a:noFill/>
          <a:ln>
            <a:noFill/>
          </a:ln>
        </p:spPr>
        <p:txBody>
          <a:bodyPr anchorCtr="0" anchor="t" bIns="91425" lIns="91425" spcFirstLastPara="1" rIns="91425" wrap="square" tIns="91425">
            <a:spAutoFit/>
          </a:bodyPr>
          <a:lstStyle/>
          <a:p>
            <a:pPr indent="0" lvl="0" marL="457200" rtl="0" algn="l">
              <a:lnSpc>
                <a:spcPct val="107916"/>
              </a:lnSpc>
              <a:spcBef>
                <a:spcPts val="0"/>
              </a:spcBef>
              <a:spcAft>
                <a:spcPts val="0"/>
              </a:spcAft>
              <a:buNone/>
            </a:pPr>
            <a:r>
              <a:t/>
            </a:r>
            <a:endParaRPr b="1" sz="2400">
              <a:solidFill>
                <a:srgbClr val="548DD4"/>
              </a:solidFill>
              <a:latin typeface="Times New Roman"/>
              <a:ea typeface="Times New Roman"/>
              <a:cs typeface="Times New Roman"/>
              <a:sym typeface="Times New Roman"/>
            </a:endParaRPr>
          </a:p>
          <a:p>
            <a:pPr indent="-381000" lvl="0" marL="457200" rtl="0" algn="l">
              <a:lnSpc>
                <a:spcPct val="107916"/>
              </a:lnSpc>
              <a:spcBef>
                <a:spcPts val="80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Öğrenci Odaklılık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Akademik Özgürlük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Çevreye Duyarlılık ve Toplumsal Yararlılık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Katılımcılık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Hukuka ve Etik Değerlere Bağlılık</a:t>
            </a:r>
            <a:endParaRPr sz="2400">
              <a:solidFill>
                <a:schemeClr val="dk1"/>
              </a:solidFill>
              <a:latin typeface="Calibri"/>
              <a:ea typeface="Calibri"/>
              <a:cs typeface="Calibri"/>
              <a:sym typeface="Calibri"/>
            </a:endParaRPr>
          </a:p>
          <a:p>
            <a:pPr indent="-381000" lvl="0" marL="457200" rtl="0" algn="l">
              <a:lnSpc>
                <a:spcPct val="107916"/>
              </a:lnSpc>
              <a:spcBef>
                <a:spcPts val="0"/>
              </a:spcBef>
              <a:spcAft>
                <a:spcPts val="0"/>
              </a:spcAft>
              <a:buClr>
                <a:schemeClr val="dk1"/>
              </a:buClr>
              <a:buSzPts val="2400"/>
              <a:buFont typeface="Calibri"/>
              <a:buChar char="●"/>
            </a:pPr>
            <a:r>
              <a:rPr lang="tr-TR" sz="2400">
                <a:solidFill>
                  <a:schemeClr val="dk1"/>
                </a:solidFill>
                <a:latin typeface="Calibri"/>
                <a:ea typeface="Calibri"/>
                <a:cs typeface="Calibri"/>
                <a:sym typeface="Calibri"/>
              </a:rPr>
              <a:t>İhtisaslaşma Alanında Yetkinlik, Bölgesel Kalkınma Odaklılık/Yararlılık</a:t>
            </a:r>
            <a:endParaRPr sz="2400">
              <a:solidFill>
                <a:schemeClr val="dk1"/>
              </a:solidFill>
              <a:latin typeface="Calibri"/>
              <a:ea typeface="Calibri"/>
              <a:cs typeface="Calibri"/>
              <a:sym typeface="Calibri"/>
            </a:endParaRPr>
          </a:p>
        </p:txBody>
      </p:sp>
      <p:sp>
        <p:nvSpPr>
          <p:cNvPr id="256" name="Google Shape;256;p35"/>
          <p:cNvSpPr/>
          <p:nvPr/>
        </p:nvSpPr>
        <p:spPr>
          <a:xfrm>
            <a:off x="0" y="982500"/>
            <a:ext cx="2651562"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4</a:t>
            </a:r>
            <a:r>
              <a:rPr b="1" lang="tr-TR" sz="2800">
                <a:solidFill>
                  <a:schemeClr val="lt1"/>
                </a:solidFill>
                <a:latin typeface="Calibri"/>
                <a:ea typeface="Calibri"/>
                <a:cs typeface="Calibri"/>
                <a:sym typeface="Calibri"/>
              </a:rPr>
              <a:t>. GELECEĞE BAKIŞ BÖLÜMÜ</a:t>
            </a:r>
            <a:endParaRPr b="1" sz="2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p:nvPr/>
        </p:nvSpPr>
        <p:spPr>
          <a:xfrm>
            <a:off x="0" y="982500"/>
            <a:ext cx="3093498"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45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5</a:t>
            </a:r>
            <a:r>
              <a:rPr b="1" lang="tr-TR" sz="2800">
                <a:solidFill>
                  <a:schemeClr val="lt1"/>
                </a:solidFill>
                <a:latin typeface="Calibri"/>
                <a:ea typeface="Calibri"/>
                <a:cs typeface="Calibri"/>
                <a:sym typeface="Calibri"/>
              </a:rPr>
              <a:t>. FARKLILAŞMA STRATEJİSİ</a:t>
            </a:r>
            <a:endParaRPr b="1" sz="2800">
              <a:solidFill>
                <a:schemeClr val="lt1"/>
              </a:solidFill>
              <a:latin typeface="Calibri"/>
              <a:ea typeface="Calibri"/>
              <a:cs typeface="Calibri"/>
              <a:sym typeface="Calibri"/>
            </a:endParaRPr>
          </a:p>
        </p:txBody>
      </p:sp>
      <p:pic>
        <p:nvPicPr>
          <p:cNvPr id="262" name="Google Shape;262;p36">
            <a:hlinkClick r:id="rId3"/>
          </p:cNvPr>
          <p:cNvPicPr preferRelativeResize="0"/>
          <p:nvPr/>
        </p:nvPicPr>
        <p:blipFill>
          <a:blip r:embed="rId4">
            <a:alphaModFix/>
          </a:blip>
          <a:stretch>
            <a:fillRect/>
          </a:stretch>
        </p:blipFill>
        <p:spPr>
          <a:xfrm>
            <a:off x="3398300" y="982500"/>
            <a:ext cx="8555400" cy="4782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p:nvPr/>
        </p:nvSpPr>
        <p:spPr>
          <a:xfrm>
            <a:off x="0" y="982500"/>
            <a:ext cx="3093498"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45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5. FARKLILAŞMA STRATEJİSİ</a:t>
            </a:r>
            <a:endParaRPr b="1" sz="2800">
              <a:solidFill>
                <a:schemeClr val="lt1"/>
              </a:solidFill>
              <a:latin typeface="Calibri"/>
              <a:ea typeface="Calibri"/>
              <a:cs typeface="Calibri"/>
              <a:sym typeface="Calibri"/>
            </a:endParaRPr>
          </a:p>
        </p:txBody>
      </p:sp>
      <p:sp>
        <p:nvSpPr>
          <p:cNvPr id="268" name="Google Shape;268;p37"/>
          <p:cNvSpPr txBox="1"/>
          <p:nvPr/>
        </p:nvSpPr>
        <p:spPr>
          <a:xfrm>
            <a:off x="3193425" y="982500"/>
            <a:ext cx="8747400" cy="4894800"/>
          </a:xfrm>
          <a:prstGeom prst="rect">
            <a:avLst/>
          </a:prstGeom>
          <a:noFill/>
          <a:ln>
            <a:noFill/>
          </a:ln>
        </p:spPr>
        <p:txBody>
          <a:bodyPr anchorCtr="0" anchor="t" bIns="91425" lIns="91425" spcFirstLastPara="1" rIns="91425" wrap="square" tIns="91425">
            <a:spAutoFit/>
          </a:bodyPr>
          <a:lstStyle/>
          <a:p>
            <a:pPr indent="-444500" lvl="0" marL="457200" rtl="0" algn="just">
              <a:spcBef>
                <a:spcPts val="0"/>
              </a:spcBef>
              <a:spcAft>
                <a:spcPts val="0"/>
              </a:spcAft>
              <a:buSzPts val="3400"/>
              <a:buChar char="●"/>
            </a:pPr>
            <a:r>
              <a:rPr lang="tr-TR" sz="3400"/>
              <a:t>Üniversitemiz YÖK tarafından 12 Kasım 2021 tarihinde “</a:t>
            </a:r>
            <a:r>
              <a:rPr b="1" lang="tr-TR" sz="3400"/>
              <a:t>Bölgesel Kalkınma Odaklı Misyon Farklılaşması ve İhtisaslaşma Programı”</a:t>
            </a:r>
            <a:r>
              <a:rPr lang="tr-TR" sz="3400"/>
              <a:t> kapsamında bölgemizin de hâkim ürünü olan </a:t>
            </a:r>
            <a:r>
              <a:rPr b="1" lang="tr-TR" sz="3400">
                <a:solidFill>
                  <a:srgbClr val="B02B20"/>
                </a:solidFill>
              </a:rPr>
              <a:t>“Fındık” </a:t>
            </a:r>
            <a:r>
              <a:rPr lang="tr-TR" sz="3400"/>
              <a:t>alanında ihtisas üniversitesi olarak kabul edilmiştir.</a:t>
            </a:r>
            <a:endParaRPr sz="3400"/>
          </a:p>
          <a:p>
            <a:pPr indent="-444500" lvl="0" marL="457200" rtl="0" algn="just">
              <a:spcBef>
                <a:spcPts val="0"/>
              </a:spcBef>
              <a:spcAft>
                <a:spcPts val="0"/>
              </a:spcAft>
              <a:buSzPts val="3400"/>
              <a:buChar char="●"/>
            </a:pPr>
            <a:r>
              <a:rPr b="1" lang="tr-TR" sz="3400"/>
              <a:t>“Araştırma Odaklı Üniversite”</a:t>
            </a:r>
            <a:r>
              <a:rPr lang="tr-TR" sz="3400"/>
              <a:t> olarak kendimizi tanımladık.</a:t>
            </a:r>
            <a:endParaRPr sz="3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8"/>
          <p:cNvPicPr preferRelativeResize="0"/>
          <p:nvPr/>
        </p:nvPicPr>
        <p:blipFill>
          <a:blip r:embed="rId3">
            <a:alphaModFix/>
          </a:blip>
          <a:stretch>
            <a:fillRect/>
          </a:stretch>
        </p:blipFill>
        <p:spPr>
          <a:xfrm>
            <a:off x="2911501" y="922875"/>
            <a:ext cx="8601897" cy="5012234"/>
          </a:xfrm>
          <a:prstGeom prst="rect">
            <a:avLst/>
          </a:prstGeom>
          <a:noFill/>
          <a:ln>
            <a:noFill/>
          </a:ln>
        </p:spPr>
      </p:pic>
      <p:sp>
        <p:nvSpPr>
          <p:cNvPr id="274" name="Google Shape;274;p38"/>
          <p:cNvSpPr/>
          <p:nvPr/>
        </p:nvSpPr>
        <p:spPr>
          <a:xfrm>
            <a:off x="0" y="982500"/>
            <a:ext cx="2759670"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63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6</a:t>
            </a:r>
            <a:r>
              <a:rPr b="1" lang="tr-TR" sz="2800">
                <a:solidFill>
                  <a:schemeClr val="lt1"/>
                </a:solidFill>
                <a:latin typeface="Calibri"/>
                <a:ea typeface="Calibri"/>
                <a:cs typeface="Calibri"/>
                <a:sym typeface="Calibri"/>
              </a:rPr>
              <a:t>. </a:t>
            </a:r>
            <a:r>
              <a:rPr b="1" lang="tr-TR" sz="2800">
                <a:solidFill>
                  <a:schemeClr val="lt1"/>
                </a:solidFill>
                <a:latin typeface="Calibri"/>
                <a:ea typeface="Calibri"/>
                <a:cs typeface="Calibri"/>
                <a:sym typeface="Calibri"/>
              </a:rPr>
              <a:t>STRATEJİ GELİŞTİRME</a:t>
            </a:r>
            <a:endParaRPr b="1" sz="2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a:hlinkClick r:id="rId3"/>
          </p:cNvPr>
          <p:cNvSpPr/>
          <p:nvPr/>
        </p:nvSpPr>
        <p:spPr>
          <a:xfrm>
            <a:off x="0" y="1058700"/>
            <a:ext cx="2759670"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360000" marR="0" rtl="0" algn="l">
              <a:lnSpc>
                <a:spcPct val="100000"/>
              </a:lnSpc>
              <a:spcBef>
                <a:spcPts val="0"/>
              </a:spcBef>
              <a:spcAft>
                <a:spcPts val="0"/>
              </a:spcAft>
              <a:buNone/>
            </a:pPr>
            <a:r>
              <a:rPr b="1" lang="tr-TR" sz="2800">
                <a:solidFill>
                  <a:schemeClr val="lt1"/>
                </a:solidFill>
                <a:latin typeface="Calibri"/>
                <a:ea typeface="Calibri"/>
                <a:cs typeface="Calibri"/>
                <a:sym typeface="Calibri"/>
              </a:rPr>
              <a:t>6</a:t>
            </a:r>
            <a:r>
              <a:rPr b="1" lang="tr-TR" sz="2800">
                <a:solidFill>
                  <a:schemeClr val="lt1"/>
                </a:solidFill>
                <a:latin typeface="Calibri"/>
                <a:ea typeface="Calibri"/>
                <a:cs typeface="Calibri"/>
                <a:sym typeface="Calibri"/>
              </a:rPr>
              <a:t>. STRATEJİ GELİŞTİRME</a:t>
            </a:r>
            <a:endParaRPr b="1" sz="2800">
              <a:solidFill>
                <a:schemeClr val="lt1"/>
              </a:solidFill>
              <a:latin typeface="Calibri"/>
              <a:ea typeface="Calibri"/>
              <a:cs typeface="Calibri"/>
              <a:sym typeface="Calibri"/>
            </a:endParaRPr>
          </a:p>
        </p:txBody>
      </p:sp>
      <p:pic>
        <p:nvPicPr>
          <p:cNvPr id="280" name="Google Shape;280;p39">
            <a:hlinkClick r:id="rId4"/>
          </p:cNvPr>
          <p:cNvPicPr preferRelativeResize="0"/>
          <p:nvPr/>
        </p:nvPicPr>
        <p:blipFill>
          <a:blip r:embed="rId5">
            <a:alphaModFix/>
          </a:blip>
          <a:stretch>
            <a:fillRect/>
          </a:stretch>
        </p:blipFill>
        <p:spPr>
          <a:xfrm>
            <a:off x="3000275" y="1058700"/>
            <a:ext cx="9055301" cy="4801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a:hlinkClick r:id="rId3"/>
          </p:cNvPr>
          <p:cNvSpPr/>
          <p:nvPr/>
        </p:nvSpPr>
        <p:spPr>
          <a:xfrm>
            <a:off x="0" y="1058700"/>
            <a:ext cx="2266812" cy="2949264"/>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360000" marR="0" rtl="0" algn="l">
              <a:lnSpc>
                <a:spcPct val="100000"/>
              </a:lnSpc>
              <a:spcBef>
                <a:spcPts val="0"/>
              </a:spcBef>
              <a:spcAft>
                <a:spcPts val="0"/>
              </a:spcAft>
              <a:buNone/>
            </a:pPr>
            <a:r>
              <a:rPr b="1" lang="tr-TR" sz="2000">
                <a:solidFill>
                  <a:schemeClr val="lt1"/>
                </a:solidFill>
                <a:latin typeface="Calibri"/>
                <a:ea typeface="Calibri"/>
                <a:cs typeface="Calibri"/>
                <a:sym typeface="Calibri"/>
              </a:rPr>
              <a:t>6</a:t>
            </a:r>
            <a:r>
              <a:rPr b="1" lang="tr-TR" sz="2000">
                <a:solidFill>
                  <a:schemeClr val="lt1"/>
                </a:solidFill>
                <a:latin typeface="Calibri"/>
                <a:ea typeface="Calibri"/>
                <a:cs typeface="Calibri"/>
                <a:sym typeface="Calibri"/>
              </a:rPr>
              <a:t>. STRATEJİ GELİŞTİRME</a:t>
            </a:r>
            <a:endParaRPr b="1" sz="2000">
              <a:solidFill>
                <a:schemeClr val="lt1"/>
              </a:solidFill>
              <a:latin typeface="Calibri"/>
              <a:ea typeface="Calibri"/>
              <a:cs typeface="Calibri"/>
              <a:sym typeface="Calibri"/>
            </a:endParaRPr>
          </a:p>
        </p:txBody>
      </p:sp>
      <p:sp>
        <p:nvSpPr>
          <p:cNvPr id="286" name="Google Shape;286;p40"/>
          <p:cNvSpPr/>
          <p:nvPr/>
        </p:nvSpPr>
        <p:spPr>
          <a:xfrm>
            <a:off x="133200" y="4007950"/>
            <a:ext cx="1900200" cy="1862400"/>
          </a:xfrm>
          <a:prstGeom prst="round2DiagRect">
            <a:avLst>
              <a:gd fmla="val 24981" name="adj1"/>
              <a:gd fmla="val 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tr-TR" sz="2000">
                <a:latin typeface="Times New Roman"/>
                <a:ea typeface="Times New Roman"/>
                <a:cs typeface="Times New Roman"/>
                <a:sym typeface="Times New Roman"/>
              </a:rPr>
              <a:t>1.AMAÇ: Kurumsal Kapasiteyi Geliştirmek</a:t>
            </a:r>
            <a:endParaRPr b="1" sz="2000">
              <a:latin typeface="Times New Roman"/>
              <a:ea typeface="Times New Roman"/>
              <a:cs typeface="Times New Roman"/>
              <a:sym typeface="Times New Roman"/>
            </a:endParaRPr>
          </a:p>
        </p:txBody>
      </p:sp>
      <p:graphicFrame>
        <p:nvGraphicFramePr>
          <p:cNvPr id="287" name="Google Shape;287;p40"/>
          <p:cNvGraphicFramePr/>
          <p:nvPr/>
        </p:nvGraphicFramePr>
        <p:xfrm>
          <a:off x="2516150" y="1058700"/>
          <a:ext cx="3000000" cy="3000000"/>
        </p:xfrm>
        <a:graphic>
          <a:graphicData uri="http://schemas.openxmlformats.org/drawingml/2006/table">
            <a:tbl>
              <a:tblPr>
                <a:noFill/>
                <a:tableStyleId>{5A9166DD-C24C-4BEB-8890-199BE240C9E7}</a:tableStyleId>
              </a:tblPr>
              <a:tblGrid>
                <a:gridCol w="1524850"/>
                <a:gridCol w="2505900"/>
                <a:gridCol w="547175"/>
                <a:gridCol w="547175"/>
                <a:gridCol w="547175"/>
                <a:gridCol w="547175"/>
                <a:gridCol w="547175"/>
                <a:gridCol w="547175"/>
                <a:gridCol w="1139925"/>
                <a:gridCol w="1030500"/>
              </a:tblGrid>
              <a:tr h="1026550">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STRATEJİK HEDEFLER</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Performans Göstergesi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B.Değeri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2025</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2026</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2027</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2028</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2029</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Sorumlu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İş birliği Yapılacak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r>
              <a:tr h="1026550">
                <a:tc rowSpan="3">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H1.1 Katılımcı liderlik anlayışıyla kurum kültürüne katkı sağlayacak faaliyetlerin artırılması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PG1.1.1 PUKO döngüsü kapsamında gerçekleştirilen faaliyet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26</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28</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SGDB</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r>
              <a:tr h="701075">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PG1.1.2 Tamamlanan iç denetim faaliyeti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İç Denetim Birimi</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r>
              <a:tr h="16775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PG1.1.3 Üniversitenin kurumsal kimlik oluşturma etkinliklerinin yaygınlaştırılmasına yönelik çalışma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Basın ve Halkla İlişkiler Koord.</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aphicFrame>
        <p:nvGraphicFramePr>
          <p:cNvPr id="292" name="Google Shape;292;p41"/>
          <p:cNvGraphicFramePr/>
          <p:nvPr/>
        </p:nvGraphicFramePr>
        <p:xfrm>
          <a:off x="2159025" y="977900"/>
          <a:ext cx="3000000" cy="3000000"/>
        </p:xfrm>
        <a:graphic>
          <a:graphicData uri="http://schemas.openxmlformats.org/drawingml/2006/table">
            <a:tbl>
              <a:tblPr>
                <a:noFill/>
                <a:tableStyleId>{5A9166DD-C24C-4BEB-8890-199BE240C9E7}</a:tableStyleId>
              </a:tblPr>
              <a:tblGrid>
                <a:gridCol w="1046800"/>
                <a:gridCol w="3240800"/>
                <a:gridCol w="582025"/>
                <a:gridCol w="582025"/>
                <a:gridCol w="582025"/>
                <a:gridCol w="582025"/>
                <a:gridCol w="582025"/>
                <a:gridCol w="582025"/>
                <a:gridCol w="1212550"/>
                <a:gridCol w="837475"/>
              </a:tblGrid>
              <a:tr h="428625">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STRATEJİK HEDEFLER</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Performans Göstergesi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Başl.</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Değeri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2025</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2026</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2027</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2028</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2029</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Sorumlu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İş birliği Yapılacak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r>
              <a:tr h="476250">
                <a:tc rowSpan="5">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H1.2 Kurumun öğrenen örgüt ve dönüşüm kapasitesinin artırılması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PG1.2.1 Eğiticilerin eğitimi programı kapsamında eğitim alan öğretim elemanı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47</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80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125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150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175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PDB</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GÜSEM</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BAP</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PG1.2.2 Kurum tarafından verilen hizmet içi eğitimlere katılan personel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2800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3000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3200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3200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3200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PDB</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r>
              <a:tr h="76200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PG1.2.3 Birim yöneticilerinin yöneticilik yetkinliklerinin artırılmasına yönelik eğitime ve bilgilendirme toplantısına</a:t>
                      </a:r>
                      <a:endParaRPr b="1">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katılımcı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28</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80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120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130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140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PDB</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PG1.2.4 Akademik personelin yer aldığı programlarda uyumluluk oranı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90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90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90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91</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91</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92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A.A Değ. ve Kalite Koord.</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Akademik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33375">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PG1.2.5 Üniversitenin Greenmetric Puanı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1000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2000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3000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4000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5000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Çevre Sor. Temiz Ü. UAM</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İDUAM</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r>
            </a:tbl>
          </a:graphicData>
        </a:graphic>
      </p:graphicFrame>
      <p:sp>
        <p:nvSpPr>
          <p:cNvPr id="293" name="Google Shape;293;p41">
            <a:hlinkClick r:id="rId3"/>
          </p:cNvPr>
          <p:cNvSpPr/>
          <p:nvPr/>
        </p:nvSpPr>
        <p:spPr>
          <a:xfrm>
            <a:off x="0" y="1058700"/>
            <a:ext cx="2033424"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tr-TR" sz="2000">
                <a:solidFill>
                  <a:schemeClr val="lt1"/>
                </a:solidFill>
                <a:latin typeface="Calibri"/>
                <a:ea typeface="Calibri"/>
                <a:cs typeface="Calibri"/>
                <a:sym typeface="Calibri"/>
              </a:rPr>
              <a:t>6</a:t>
            </a:r>
            <a:r>
              <a:rPr b="1" lang="tr-TR" sz="2000">
                <a:solidFill>
                  <a:schemeClr val="lt1"/>
                </a:solidFill>
                <a:latin typeface="Calibri"/>
                <a:ea typeface="Calibri"/>
                <a:cs typeface="Calibri"/>
                <a:sym typeface="Calibri"/>
              </a:rPr>
              <a:t>. STRATEJİ GELİŞTİRME</a:t>
            </a:r>
            <a:endParaRPr b="1" sz="2000">
              <a:solidFill>
                <a:schemeClr val="lt1"/>
              </a:solidFill>
              <a:latin typeface="Calibri"/>
              <a:ea typeface="Calibri"/>
              <a:cs typeface="Calibri"/>
              <a:sym typeface="Calibri"/>
            </a:endParaRPr>
          </a:p>
        </p:txBody>
      </p:sp>
      <p:sp>
        <p:nvSpPr>
          <p:cNvPr id="294" name="Google Shape;294;p41"/>
          <p:cNvSpPr/>
          <p:nvPr/>
        </p:nvSpPr>
        <p:spPr>
          <a:xfrm>
            <a:off x="133200" y="4007950"/>
            <a:ext cx="1900200" cy="1862400"/>
          </a:xfrm>
          <a:prstGeom prst="round2DiagRect">
            <a:avLst>
              <a:gd fmla="val 24981" name="adj1"/>
              <a:gd fmla="val 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tr-TR" sz="2000">
                <a:latin typeface="Times New Roman"/>
                <a:ea typeface="Times New Roman"/>
                <a:cs typeface="Times New Roman"/>
                <a:sym typeface="Times New Roman"/>
              </a:rPr>
              <a:t>1.AMAÇ: Kurumsal Kapasiteyi Geliştirmek</a:t>
            </a:r>
            <a:endParaRPr b="1" sz="20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15"/>
          <p:cNvGrpSpPr/>
          <p:nvPr/>
        </p:nvGrpSpPr>
        <p:grpSpPr>
          <a:xfrm>
            <a:off x="495337" y="2631000"/>
            <a:ext cx="11446462" cy="857979"/>
            <a:chOff x="495212" y="2399313"/>
            <a:chExt cx="11446462" cy="857979"/>
          </a:xfrm>
        </p:grpSpPr>
        <p:sp>
          <p:nvSpPr>
            <p:cNvPr id="106" name="Google Shape;106;p15"/>
            <p:cNvSpPr/>
            <p:nvPr/>
          </p:nvSpPr>
          <p:spPr>
            <a:xfrm>
              <a:off x="4597694" y="2399313"/>
              <a:ext cx="7343979" cy="857979"/>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5"/>
            <p:cNvSpPr/>
            <p:nvPr/>
          </p:nvSpPr>
          <p:spPr>
            <a:xfrm flipH="1">
              <a:off x="1820787" y="2399325"/>
              <a:ext cx="936585" cy="856779"/>
            </a:xfrm>
            <a:prstGeom prst="rect">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5"/>
            <p:cNvSpPr/>
            <p:nvPr/>
          </p:nvSpPr>
          <p:spPr>
            <a:xfrm rot="-5400000">
              <a:off x="2370152" y="2247609"/>
              <a:ext cx="857775" cy="1161206"/>
            </a:xfrm>
            <a:prstGeom prst="flowChartOffpageConnector">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5"/>
            <p:cNvSpPr/>
            <p:nvPr/>
          </p:nvSpPr>
          <p:spPr>
            <a:xfrm>
              <a:off x="1820850" y="2502500"/>
              <a:ext cx="1325628" cy="661183"/>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tr-TR" sz="2000">
                  <a:solidFill>
                    <a:srgbClr val="FFFFFF"/>
                  </a:solidFill>
                  <a:latin typeface="Roboto"/>
                  <a:ea typeface="Roboto"/>
                  <a:cs typeface="Roboto"/>
                  <a:sym typeface="Roboto"/>
                </a:rPr>
                <a:t>BÖLÜM</a:t>
              </a:r>
              <a:endParaRPr b="1" sz="2000">
                <a:solidFill>
                  <a:srgbClr val="FFFFFF"/>
                </a:solidFill>
                <a:latin typeface="Roboto"/>
                <a:ea typeface="Roboto"/>
                <a:cs typeface="Roboto"/>
                <a:sym typeface="Roboto"/>
              </a:endParaRPr>
            </a:p>
          </p:txBody>
        </p:sp>
        <p:sp>
          <p:nvSpPr>
            <p:cNvPr id="110" name="Google Shape;110;p15"/>
            <p:cNvSpPr/>
            <p:nvPr/>
          </p:nvSpPr>
          <p:spPr>
            <a:xfrm>
              <a:off x="495212" y="2399313"/>
              <a:ext cx="1325628" cy="856379"/>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5"/>
            <p:cNvSpPr/>
            <p:nvPr/>
          </p:nvSpPr>
          <p:spPr>
            <a:xfrm>
              <a:off x="495212" y="2399322"/>
              <a:ext cx="1325628" cy="856779"/>
            </a:xfrm>
            <a:prstGeom prst="rect">
              <a:avLst/>
            </a:prstGeom>
            <a:solidFill>
              <a:srgbClr val="BE2F2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500">
                  <a:solidFill>
                    <a:srgbClr val="FFFFFF"/>
                  </a:solidFill>
                  <a:latin typeface="Roboto"/>
                  <a:ea typeface="Roboto"/>
                  <a:cs typeface="Roboto"/>
                  <a:sym typeface="Roboto"/>
                </a:rPr>
                <a:t>A</a:t>
              </a:r>
              <a:endParaRPr b="1" sz="3500">
                <a:solidFill>
                  <a:srgbClr val="FFFFFF"/>
                </a:solidFill>
                <a:latin typeface="Roboto"/>
                <a:ea typeface="Roboto"/>
                <a:cs typeface="Roboto"/>
                <a:sym typeface="Roboto"/>
              </a:endParaRPr>
            </a:p>
          </p:txBody>
        </p:sp>
        <p:sp>
          <p:nvSpPr>
            <p:cNvPr id="112" name="Google Shape;112;p15"/>
            <p:cNvSpPr/>
            <p:nvPr/>
          </p:nvSpPr>
          <p:spPr>
            <a:xfrm>
              <a:off x="3379651" y="2400900"/>
              <a:ext cx="8561828" cy="856379"/>
            </a:xfrm>
            <a:prstGeom prst="rect">
              <a:avLst/>
            </a:prstGeom>
            <a:solidFill>
              <a:srgbClr val="F4CCCC"/>
            </a:solidFill>
            <a:ln>
              <a:noFill/>
            </a:ln>
          </p:spPr>
          <p:txBody>
            <a:bodyPr anchorCtr="0" anchor="ctr" bIns="121900" lIns="121900" spcFirstLastPara="1" rIns="121900" wrap="square" tIns="121900">
              <a:noAutofit/>
            </a:bodyPr>
            <a:lstStyle/>
            <a:p>
              <a:pPr indent="-355600" lvl="0" marL="457200" rtl="0" algn="l">
                <a:spcBef>
                  <a:spcPts val="0"/>
                </a:spcBef>
                <a:spcAft>
                  <a:spcPts val="0"/>
                </a:spcAft>
                <a:buClr>
                  <a:srgbClr val="990000"/>
                </a:buClr>
                <a:buSzPts val="2000"/>
                <a:buAutoNum type="alphaUcPeriod"/>
              </a:pPr>
              <a:r>
                <a:rPr b="1" lang="tr-TR" sz="2000">
                  <a:solidFill>
                    <a:srgbClr val="990000"/>
                  </a:solidFill>
                </a:rPr>
                <a:t>STRATEJİ, STRATEJİK YÖNETİM VE STRATEJİK PLANLAMA KAVRAMLARI</a:t>
              </a:r>
              <a:endParaRPr sz="2000">
                <a:solidFill>
                  <a:srgbClr val="990000"/>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a:hlinkClick r:id="rId3"/>
          </p:cNvPr>
          <p:cNvSpPr/>
          <p:nvPr/>
        </p:nvSpPr>
        <p:spPr>
          <a:xfrm>
            <a:off x="0" y="1058700"/>
            <a:ext cx="2033424"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360000" marR="0" rtl="0" algn="l">
              <a:lnSpc>
                <a:spcPct val="100000"/>
              </a:lnSpc>
              <a:spcBef>
                <a:spcPts val="0"/>
              </a:spcBef>
              <a:spcAft>
                <a:spcPts val="0"/>
              </a:spcAft>
              <a:buNone/>
            </a:pPr>
            <a:r>
              <a:rPr b="1" lang="tr-TR" sz="2000">
                <a:solidFill>
                  <a:schemeClr val="lt1"/>
                </a:solidFill>
                <a:latin typeface="Calibri"/>
                <a:ea typeface="Calibri"/>
                <a:cs typeface="Calibri"/>
                <a:sym typeface="Calibri"/>
              </a:rPr>
              <a:t>6</a:t>
            </a:r>
            <a:r>
              <a:rPr b="1" lang="tr-TR" sz="2000">
                <a:solidFill>
                  <a:schemeClr val="lt1"/>
                </a:solidFill>
                <a:latin typeface="Calibri"/>
                <a:ea typeface="Calibri"/>
                <a:cs typeface="Calibri"/>
                <a:sym typeface="Calibri"/>
              </a:rPr>
              <a:t>. STRATEJİ GELİŞTİRME</a:t>
            </a:r>
            <a:endParaRPr b="1" sz="2000">
              <a:solidFill>
                <a:schemeClr val="lt1"/>
              </a:solidFill>
              <a:latin typeface="Calibri"/>
              <a:ea typeface="Calibri"/>
              <a:cs typeface="Calibri"/>
              <a:sym typeface="Calibri"/>
            </a:endParaRPr>
          </a:p>
        </p:txBody>
      </p:sp>
      <p:sp>
        <p:nvSpPr>
          <p:cNvPr id="300" name="Google Shape;300;p42"/>
          <p:cNvSpPr/>
          <p:nvPr/>
        </p:nvSpPr>
        <p:spPr>
          <a:xfrm>
            <a:off x="133200" y="4007950"/>
            <a:ext cx="1900200" cy="1862400"/>
          </a:xfrm>
          <a:prstGeom prst="round2DiagRect">
            <a:avLst>
              <a:gd fmla="val 24981" name="adj1"/>
              <a:gd fmla="val 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tr-TR" sz="2000">
                <a:latin typeface="Times New Roman"/>
                <a:ea typeface="Times New Roman"/>
                <a:cs typeface="Times New Roman"/>
                <a:sym typeface="Times New Roman"/>
              </a:rPr>
              <a:t>1.AMAÇ: Kurumsal Kapasiteyi Geliştirmek</a:t>
            </a:r>
            <a:endParaRPr b="1" sz="2000">
              <a:latin typeface="Times New Roman"/>
              <a:ea typeface="Times New Roman"/>
              <a:cs typeface="Times New Roman"/>
              <a:sym typeface="Times New Roman"/>
            </a:endParaRPr>
          </a:p>
        </p:txBody>
      </p:sp>
      <p:graphicFrame>
        <p:nvGraphicFramePr>
          <p:cNvPr id="301" name="Google Shape;301;p42"/>
          <p:cNvGraphicFramePr/>
          <p:nvPr/>
        </p:nvGraphicFramePr>
        <p:xfrm>
          <a:off x="2197100" y="1211100"/>
          <a:ext cx="3000000" cy="3000000"/>
        </p:xfrm>
        <a:graphic>
          <a:graphicData uri="http://schemas.openxmlformats.org/drawingml/2006/table">
            <a:tbl>
              <a:tblPr>
                <a:noFill/>
                <a:tableStyleId>{5A9166DD-C24C-4BEB-8890-199BE240C9E7}</a:tableStyleId>
              </a:tblPr>
              <a:tblGrid>
                <a:gridCol w="1416050"/>
                <a:gridCol w="2794000"/>
                <a:gridCol w="571500"/>
                <a:gridCol w="571500"/>
                <a:gridCol w="571500"/>
                <a:gridCol w="635000"/>
                <a:gridCol w="508000"/>
                <a:gridCol w="571500"/>
                <a:gridCol w="1190625"/>
                <a:gridCol w="1076325"/>
              </a:tblGrid>
              <a:tr h="428625">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STRATEJİK HEDEFLER</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Performans Göstergesi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Başl.</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Değeri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2025</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2026</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2027</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2028</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2029</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Sorumlu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İş birliği Yapılacak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r>
              <a:tr h="476250">
                <a:tc rowSpan="5">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H1.3 Kurumun iç ve dış kalite güvencesi mekanizmalarının geliştirilmesi</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PG1.3.1 Öz değerlendirmesi yapılan akademik ve idari birim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A.A.Değ</a:t>
                      </a:r>
                      <a:r>
                        <a:rPr b="1" lang="tr-TR">
                          <a:latin typeface="Times New Roman"/>
                          <a:ea typeface="Times New Roman"/>
                          <a:cs typeface="Times New Roman"/>
                          <a:sym typeface="Times New Roman"/>
                        </a:rPr>
                        <a:t> ve Kalite Koord.</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PG1.3.2 Öz değerlendirme raporu hazırlayan bölüm/program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b="1" lang="tr-TR">
                          <a:solidFill>
                            <a:schemeClr val="dk1"/>
                          </a:solidFill>
                          <a:latin typeface="Times New Roman"/>
                          <a:ea typeface="Times New Roman"/>
                          <a:cs typeface="Times New Roman"/>
                          <a:sym typeface="Times New Roman"/>
                        </a:rPr>
                        <a:t>A.A.Değ ve Kalite Koord.</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PG1.3.3 Akran değerlendirilmesi yapılan birim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8</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b="1" lang="tr-TR">
                          <a:solidFill>
                            <a:schemeClr val="dk1"/>
                          </a:solidFill>
                          <a:latin typeface="Times New Roman"/>
                          <a:ea typeface="Times New Roman"/>
                          <a:cs typeface="Times New Roman"/>
                          <a:sym typeface="Times New Roman"/>
                        </a:rPr>
                        <a:t>A.A.Değ ve Kalite Koord.</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PG1.3.4 Akreditasyon belgesi alan bölüm/program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1</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b="1" lang="tr-TR">
                          <a:solidFill>
                            <a:schemeClr val="dk1"/>
                          </a:solidFill>
                          <a:latin typeface="Times New Roman"/>
                          <a:ea typeface="Times New Roman"/>
                          <a:cs typeface="Times New Roman"/>
                          <a:sym typeface="Times New Roman"/>
                        </a:rPr>
                        <a:t>A.A.Değ ve Kalite Koord.</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PG1.3.5 Kalite kültürünü yaygınlaştırma amacıyla düzenlenen faaliyet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50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80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solidFill>
                            <a:schemeClr val="dk1"/>
                          </a:solidFill>
                          <a:latin typeface="Times New Roman"/>
                          <a:ea typeface="Times New Roman"/>
                          <a:cs typeface="Times New Roman"/>
                          <a:sym typeface="Times New Roman"/>
                        </a:rPr>
                        <a:t>A.A.Değ ve Kalite Koord.</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aphicFrame>
        <p:nvGraphicFramePr>
          <p:cNvPr id="306" name="Google Shape;306;p43"/>
          <p:cNvGraphicFramePr/>
          <p:nvPr/>
        </p:nvGraphicFramePr>
        <p:xfrm>
          <a:off x="2133600" y="1016000"/>
          <a:ext cx="3000000" cy="3000000"/>
        </p:xfrm>
        <a:graphic>
          <a:graphicData uri="http://schemas.openxmlformats.org/drawingml/2006/table">
            <a:tbl>
              <a:tblPr>
                <a:noFill/>
                <a:tableStyleId>{5A9166DD-C24C-4BEB-8890-199BE240C9E7}</a:tableStyleId>
              </a:tblPr>
              <a:tblGrid>
                <a:gridCol w="1504950"/>
                <a:gridCol w="2705100"/>
                <a:gridCol w="571500"/>
                <a:gridCol w="571500"/>
                <a:gridCol w="571500"/>
                <a:gridCol w="571500"/>
                <a:gridCol w="571500"/>
                <a:gridCol w="571500"/>
                <a:gridCol w="1190625"/>
                <a:gridCol w="1076325"/>
              </a:tblGrid>
              <a:tr h="428625">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STRATEJİK HEDEFLER</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Performans Göstergesi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Başl.</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Değeri</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2025</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2026</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2027</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2028</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2029</a:t>
                      </a:r>
                      <a:endParaRPr b="1">
                        <a:solidFill>
                          <a:srgbClr val="FFFFFF"/>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Hedef</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Sorumlu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c>
                  <a:txBody>
                    <a:bodyPr/>
                    <a:lstStyle/>
                    <a:p>
                      <a:pPr indent="0" lvl="0" marL="0" rtl="0" algn="ctr">
                        <a:lnSpc>
                          <a:spcPct val="115000"/>
                        </a:lnSpc>
                        <a:spcBef>
                          <a:spcPts val="0"/>
                        </a:spcBef>
                        <a:spcAft>
                          <a:spcPts val="0"/>
                        </a:spcAft>
                        <a:buNone/>
                      </a:pPr>
                      <a:r>
                        <a:rPr b="1" lang="tr-TR">
                          <a:solidFill>
                            <a:srgbClr val="FFFFFF"/>
                          </a:solidFill>
                          <a:latin typeface="Times New Roman"/>
                          <a:ea typeface="Times New Roman"/>
                          <a:cs typeface="Times New Roman"/>
                          <a:sym typeface="Times New Roman"/>
                        </a:rPr>
                        <a:t>İş birliği Yapılacak Birim</a:t>
                      </a:r>
                      <a:endParaRPr b="1">
                        <a:solidFill>
                          <a:srgbClr val="FFFFFF"/>
                        </a:solidFill>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38761D"/>
                    </a:solidFill>
                  </a:tcPr>
                </a:tc>
              </a:tr>
              <a:tr h="476250">
                <a:tc rowSpan="5">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H1.4 Kurumun uluslararasılaşma alanındaki etkinliğinin artırılması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6AA84F"/>
                    </a:solidFill>
                  </a:tcPr>
                </a:tc>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PG1.4.1 Yurtdışı bağlantılı akademik ve kurumsal iş birliği ve protokol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61</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63</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67</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68</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Erasmus K</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Mevlana K</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Dış İlişkiler K.</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Akademik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619125">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PG1.4.2 Uluslararası öğrenci ve araştırmacıların memnuniyet oranı (%)</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65,00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76,00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77,00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78,00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79,00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80,00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İDUAM</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Dış İlişkiler K.</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Uluslararası Öğr. Ofisi</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Akademik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619125">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PG1.4.3 Uluslararası öğrenci sayısının toplam öğrenci sayısına oranı (%)</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5,44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6,50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6,75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7,00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ÖİDB</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Akademik B.</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Uluslararası Öğrenci Ofisi</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PG1.4.4 Uluslararası değişim programları kapsamında gelen ve giden toplam öğrenci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27</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34</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38</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42</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46</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50</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Erasmus K</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Mevlana K.</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Dış İlişkiler K.</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Akademik 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76250">
                <a:tc vMerge="1"/>
                <a:tc>
                  <a:txBody>
                    <a:bodyPr/>
                    <a:lstStyle/>
                    <a:p>
                      <a:pPr indent="0" lvl="0" marL="0" rtl="0" algn="l">
                        <a:lnSpc>
                          <a:spcPct val="115000"/>
                        </a:lnSpc>
                        <a:spcBef>
                          <a:spcPts val="0"/>
                        </a:spcBef>
                        <a:spcAft>
                          <a:spcPts val="0"/>
                        </a:spcAft>
                        <a:buNone/>
                      </a:pPr>
                      <a:r>
                        <a:rPr b="1" lang="tr-TR">
                          <a:latin typeface="Times New Roman"/>
                          <a:ea typeface="Times New Roman"/>
                          <a:cs typeface="Times New Roman"/>
                          <a:sym typeface="Times New Roman"/>
                        </a:rPr>
                        <a:t>PG1.4.5 Uluslararası değişim programları kapsamında gelen ve giden toplam personel sayısı</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43</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47</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49</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49</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53</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55</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b="1" lang="tr-TR">
                          <a:solidFill>
                            <a:schemeClr val="dk1"/>
                          </a:solidFill>
                          <a:latin typeface="Times New Roman"/>
                          <a:ea typeface="Times New Roman"/>
                          <a:cs typeface="Times New Roman"/>
                          <a:sym typeface="Times New Roman"/>
                        </a:rPr>
                        <a:t>Erasmus K</a:t>
                      </a:r>
                      <a:endParaRPr b="1">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tr-TR">
                          <a:solidFill>
                            <a:schemeClr val="dk1"/>
                          </a:solidFill>
                          <a:latin typeface="Times New Roman"/>
                          <a:ea typeface="Times New Roman"/>
                          <a:cs typeface="Times New Roman"/>
                          <a:sym typeface="Times New Roman"/>
                        </a:rPr>
                        <a:t>Mevlana K.</a:t>
                      </a:r>
                      <a:endParaRPr b="1">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tr-TR">
                          <a:solidFill>
                            <a:schemeClr val="dk1"/>
                          </a:solidFill>
                          <a:latin typeface="Times New Roman"/>
                          <a:ea typeface="Times New Roman"/>
                          <a:cs typeface="Times New Roman"/>
                          <a:sym typeface="Times New Roman"/>
                        </a:rPr>
                        <a:t>Dış İlişkiler K.</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tr-TR">
                          <a:latin typeface="Times New Roman"/>
                          <a:ea typeface="Times New Roman"/>
                          <a:cs typeface="Times New Roman"/>
                          <a:sym typeface="Times New Roman"/>
                        </a:rPr>
                        <a:t>Tüm </a:t>
                      </a:r>
                      <a:r>
                        <a:rPr b="1" lang="tr-TR">
                          <a:latin typeface="Times New Roman"/>
                          <a:ea typeface="Times New Roman"/>
                          <a:cs typeface="Times New Roman"/>
                          <a:sym typeface="Times New Roman"/>
                        </a:rPr>
                        <a:t>Birimler</a:t>
                      </a:r>
                      <a:endParaRPr b="1">
                        <a:latin typeface="Times New Roman"/>
                        <a:ea typeface="Times New Roman"/>
                        <a:cs typeface="Times New Roman"/>
                        <a:sym typeface="Times New Roman"/>
                      </a:endParaRPr>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
        <p:nvSpPr>
          <p:cNvPr id="307" name="Google Shape;307;p43">
            <a:hlinkClick r:id="rId3"/>
          </p:cNvPr>
          <p:cNvSpPr/>
          <p:nvPr/>
        </p:nvSpPr>
        <p:spPr>
          <a:xfrm>
            <a:off x="0" y="1071400"/>
            <a:ext cx="2033424"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360000" marR="0" rtl="0" algn="l">
              <a:lnSpc>
                <a:spcPct val="100000"/>
              </a:lnSpc>
              <a:spcBef>
                <a:spcPts val="0"/>
              </a:spcBef>
              <a:spcAft>
                <a:spcPts val="0"/>
              </a:spcAft>
              <a:buNone/>
            </a:pPr>
            <a:r>
              <a:rPr b="1" lang="tr-TR" sz="2000">
                <a:solidFill>
                  <a:schemeClr val="lt1"/>
                </a:solidFill>
                <a:latin typeface="Calibri"/>
                <a:ea typeface="Calibri"/>
                <a:cs typeface="Calibri"/>
                <a:sym typeface="Calibri"/>
              </a:rPr>
              <a:t>6</a:t>
            </a:r>
            <a:r>
              <a:rPr b="1" lang="tr-TR" sz="2000">
                <a:solidFill>
                  <a:schemeClr val="lt1"/>
                </a:solidFill>
                <a:latin typeface="Calibri"/>
                <a:ea typeface="Calibri"/>
                <a:cs typeface="Calibri"/>
                <a:sym typeface="Calibri"/>
              </a:rPr>
              <a:t>. STRATEJİ GELİŞTİRME</a:t>
            </a:r>
            <a:endParaRPr b="1" sz="2000">
              <a:solidFill>
                <a:schemeClr val="lt1"/>
              </a:solidFill>
              <a:latin typeface="Calibri"/>
              <a:ea typeface="Calibri"/>
              <a:cs typeface="Calibri"/>
              <a:sym typeface="Calibri"/>
            </a:endParaRPr>
          </a:p>
        </p:txBody>
      </p:sp>
      <p:sp>
        <p:nvSpPr>
          <p:cNvPr id="308" name="Google Shape;308;p43"/>
          <p:cNvSpPr/>
          <p:nvPr/>
        </p:nvSpPr>
        <p:spPr>
          <a:xfrm>
            <a:off x="133200" y="4007950"/>
            <a:ext cx="1900200" cy="1862400"/>
          </a:xfrm>
          <a:prstGeom prst="round2DiagRect">
            <a:avLst>
              <a:gd fmla="val 24981" name="adj1"/>
              <a:gd fmla="val 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tr-TR" sz="2000">
                <a:latin typeface="Times New Roman"/>
                <a:ea typeface="Times New Roman"/>
                <a:cs typeface="Times New Roman"/>
                <a:sym typeface="Times New Roman"/>
              </a:rPr>
              <a:t>1.AMAÇ: Kurumsal Kapasiteyi Geliştirmek</a:t>
            </a:r>
            <a:endParaRPr b="1" sz="20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4">
            <a:hlinkClick r:id="rId3"/>
          </p:cNvPr>
          <p:cNvSpPr/>
          <p:nvPr/>
        </p:nvSpPr>
        <p:spPr>
          <a:xfrm>
            <a:off x="0" y="1071400"/>
            <a:ext cx="2033424"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61950" lvl="0" marL="360000" marR="0" rtl="0" algn="l">
              <a:lnSpc>
                <a:spcPct val="100000"/>
              </a:lnSpc>
              <a:spcBef>
                <a:spcPts val="0"/>
              </a:spcBef>
              <a:spcAft>
                <a:spcPts val="0"/>
              </a:spcAft>
              <a:buNone/>
            </a:pPr>
            <a:r>
              <a:rPr b="1" lang="tr-TR" sz="2000">
                <a:solidFill>
                  <a:schemeClr val="lt1"/>
                </a:solidFill>
                <a:latin typeface="Calibri"/>
                <a:ea typeface="Calibri"/>
                <a:cs typeface="Calibri"/>
                <a:sym typeface="Calibri"/>
              </a:rPr>
              <a:t>6</a:t>
            </a:r>
            <a:r>
              <a:rPr b="1" lang="tr-TR" sz="2000">
                <a:solidFill>
                  <a:schemeClr val="lt1"/>
                </a:solidFill>
                <a:latin typeface="Calibri"/>
                <a:ea typeface="Calibri"/>
                <a:cs typeface="Calibri"/>
                <a:sym typeface="Calibri"/>
              </a:rPr>
              <a:t>. STRATEJİ GELİŞTİRME</a:t>
            </a:r>
            <a:endParaRPr b="1" sz="2000">
              <a:solidFill>
                <a:schemeClr val="lt1"/>
              </a:solidFill>
              <a:latin typeface="Calibri"/>
              <a:ea typeface="Calibri"/>
              <a:cs typeface="Calibri"/>
              <a:sym typeface="Calibri"/>
            </a:endParaRPr>
          </a:p>
        </p:txBody>
      </p:sp>
      <p:sp>
        <p:nvSpPr>
          <p:cNvPr id="314" name="Google Shape;314;p44"/>
          <p:cNvSpPr/>
          <p:nvPr/>
        </p:nvSpPr>
        <p:spPr>
          <a:xfrm>
            <a:off x="133200" y="4007950"/>
            <a:ext cx="1900200" cy="1862400"/>
          </a:xfrm>
          <a:prstGeom prst="round2DiagRect">
            <a:avLst>
              <a:gd fmla="val 24981" name="adj1"/>
              <a:gd fmla="val 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tr-TR" sz="2000">
                <a:latin typeface="Times New Roman"/>
                <a:ea typeface="Times New Roman"/>
                <a:cs typeface="Times New Roman"/>
                <a:sym typeface="Times New Roman"/>
              </a:rPr>
              <a:t>2</a:t>
            </a:r>
            <a:r>
              <a:rPr b="1" lang="tr-TR" sz="2000">
                <a:latin typeface="Times New Roman"/>
                <a:ea typeface="Times New Roman"/>
                <a:cs typeface="Times New Roman"/>
                <a:sym typeface="Times New Roman"/>
              </a:rPr>
              <a:t>.AMAÇ: </a:t>
            </a:r>
            <a:r>
              <a:rPr b="1" lang="tr-TR" sz="2000">
                <a:latin typeface="Times New Roman"/>
                <a:ea typeface="Times New Roman"/>
                <a:cs typeface="Times New Roman"/>
                <a:sym typeface="Times New Roman"/>
              </a:rPr>
              <a:t>Eğitim ve Öğretim Faaliyetlerinin Kalitesini Artırmak</a:t>
            </a:r>
            <a:endParaRPr b="1" sz="2000">
              <a:latin typeface="Times New Roman"/>
              <a:ea typeface="Times New Roman"/>
              <a:cs typeface="Times New Roman"/>
              <a:sym typeface="Times New Roman"/>
            </a:endParaRPr>
          </a:p>
        </p:txBody>
      </p:sp>
      <p:pic>
        <p:nvPicPr>
          <p:cNvPr id="315" name="Google Shape;315;p44"/>
          <p:cNvPicPr preferRelativeResize="0"/>
          <p:nvPr/>
        </p:nvPicPr>
        <p:blipFill rotWithShape="1">
          <a:blip r:embed="rId4">
            <a:alphaModFix/>
          </a:blip>
          <a:srcRect b="25909" l="8521" r="6768" t="8645"/>
          <a:stretch/>
        </p:blipFill>
        <p:spPr>
          <a:xfrm>
            <a:off x="2327687" y="1071400"/>
            <a:ext cx="4748611" cy="4798950"/>
          </a:xfrm>
          <a:prstGeom prst="rect">
            <a:avLst/>
          </a:prstGeom>
          <a:noFill/>
          <a:ln>
            <a:noFill/>
          </a:ln>
        </p:spPr>
      </p:pic>
      <p:sp>
        <p:nvSpPr>
          <p:cNvPr id="316" name="Google Shape;316;p44"/>
          <p:cNvSpPr/>
          <p:nvPr/>
        </p:nvSpPr>
        <p:spPr>
          <a:xfrm>
            <a:off x="7340150" y="2083050"/>
            <a:ext cx="4208400" cy="2691900"/>
          </a:xfrm>
          <a:prstGeom prst="plaque">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tr-TR" sz="3000">
                <a:solidFill>
                  <a:srgbClr val="A7291E"/>
                </a:solidFill>
                <a:latin typeface="Calibri"/>
                <a:ea typeface="Calibri"/>
                <a:cs typeface="Calibri"/>
                <a:sym typeface="Calibri"/>
              </a:rPr>
              <a:t>AYRINTILAR:</a:t>
            </a:r>
            <a:endParaRPr b="1" sz="3000">
              <a:solidFill>
                <a:srgbClr val="A7291E"/>
              </a:solidFill>
              <a:latin typeface="Calibri"/>
              <a:ea typeface="Calibri"/>
              <a:cs typeface="Calibri"/>
              <a:sym typeface="Calibri"/>
            </a:endParaRPr>
          </a:p>
          <a:p>
            <a:pPr indent="0" lvl="0" marL="0" rtl="0" algn="ctr">
              <a:spcBef>
                <a:spcPts val="0"/>
              </a:spcBef>
              <a:spcAft>
                <a:spcPts val="0"/>
              </a:spcAft>
              <a:buNone/>
            </a:pPr>
            <a:r>
              <a:rPr lang="tr-TR" u="sng">
                <a:solidFill>
                  <a:schemeClr val="hlink"/>
                </a:solidFill>
                <a:latin typeface="Calibri"/>
                <a:ea typeface="Calibri"/>
                <a:cs typeface="Calibri"/>
                <a:sym typeface="Calibri"/>
                <a:hlinkClick r:id="rId5"/>
              </a:rPr>
              <a:t>https://sgdb.giresun.edu.tr/Files/Images/2025-2029-stratejik-plan--3625.pdf</a:t>
            </a: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a:hlinkClick r:id="rId3"/>
          </p:cNvPr>
          <p:cNvSpPr/>
          <p:nvPr/>
        </p:nvSpPr>
        <p:spPr>
          <a:xfrm>
            <a:off x="0" y="1071400"/>
            <a:ext cx="2570724"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89999" lvl="0" marL="89999" marR="0" rtl="0" algn="l">
              <a:lnSpc>
                <a:spcPct val="100000"/>
              </a:lnSpc>
              <a:spcBef>
                <a:spcPts val="0"/>
              </a:spcBef>
              <a:spcAft>
                <a:spcPts val="0"/>
              </a:spcAft>
              <a:buNone/>
            </a:pPr>
            <a:r>
              <a:rPr b="1" lang="tr-TR" sz="2000">
                <a:solidFill>
                  <a:schemeClr val="lt1"/>
                </a:solidFill>
                <a:latin typeface="Calibri"/>
                <a:ea typeface="Calibri"/>
                <a:cs typeface="Calibri"/>
                <a:sym typeface="Calibri"/>
              </a:rPr>
              <a:t>7</a:t>
            </a:r>
            <a:r>
              <a:rPr b="1" lang="tr-TR" sz="2000">
                <a:solidFill>
                  <a:schemeClr val="lt1"/>
                </a:solidFill>
                <a:latin typeface="Calibri"/>
                <a:ea typeface="Calibri"/>
                <a:cs typeface="Calibri"/>
                <a:sym typeface="Calibri"/>
              </a:rPr>
              <a:t>.İZLEME VE DEĞERLENDİRME</a:t>
            </a:r>
            <a:endParaRPr b="1" sz="2000">
              <a:solidFill>
                <a:schemeClr val="lt1"/>
              </a:solidFill>
              <a:latin typeface="Calibri"/>
              <a:ea typeface="Calibri"/>
              <a:cs typeface="Calibri"/>
              <a:sym typeface="Calibri"/>
            </a:endParaRPr>
          </a:p>
        </p:txBody>
      </p:sp>
      <p:pic>
        <p:nvPicPr>
          <p:cNvPr id="322" name="Google Shape;322;p45"/>
          <p:cNvPicPr preferRelativeResize="0"/>
          <p:nvPr/>
        </p:nvPicPr>
        <p:blipFill>
          <a:blip r:embed="rId4">
            <a:alphaModFix/>
          </a:blip>
          <a:stretch>
            <a:fillRect/>
          </a:stretch>
        </p:blipFill>
        <p:spPr>
          <a:xfrm>
            <a:off x="3533600" y="1163837"/>
            <a:ext cx="7204351" cy="4530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a:hlinkClick r:id="rId3"/>
          </p:cNvPr>
          <p:cNvSpPr/>
          <p:nvPr/>
        </p:nvSpPr>
        <p:spPr>
          <a:xfrm>
            <a:off x="0" y="2083075"/>
            <a:ext cx="2570724" cy="2691846"/>
          </a:xfrm>
          <a:prstGeom prst="flowChartMultidocument">
            <a:avLst/>
          </a:prstGeom>
          <a:solidFill>
            <a:srgbClr val="38761D"/>
          </a:solidFill>
          <a:ln cap="flat" cmpd="sng" w="2857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89999" lvl="0" marL="89999" marR="0" rtl="0" algn="l">
              <a:lnSpc>
                <a:spcPct val="100000"/>
              </a:lnSpc>
              <a:spcBef>
                <a:spcPts val="0"/>
              </a:spcBef>
              <a:spcAft>
                <a:spcPts val="0"/>
              </a:spcAft>
              <a:buNone/>
            </a:pPr>
            <a:r>
              <a:rPr b="1" lang="tr-TR" sz="2000">
                <a:solidFill>
                  <a:schemeClr val="lt1"/>
                </a:solidFill>
                <a:latin typeface="Calibri"/>
                <a:ea typeface="Calibri"/>
                <a:cs typeface="Calibri"/>
                <a:sym typeface="Calibri"/>
              </a:rPr>
              <a:t>8. EYLEM </a:t>
            </a:r>
            <a:endParaRPr b="1" sz="2000">
              <a:solidFill>
                <a:schemeClr val="lt1"/>
              </a:solidFill>
              <a:latin typeface="Calibri"/>
              <a:ea typeface="Calibri"/>
              <a:cs typeface="Calibri"/>
              <a:sym typeface="Calibri"/>
            </a:endParaRPr>
          </a:p>
          <a:p>
            <a:pPr indent="89999" lvl="0" marL="89999" marR="0" rtl="0" algn="l">
              <a:lnSpc>
                <a:spcPct val="100000"/>
              </a:lnSpc>
              <a:spcBef>
                <a:spcPts val="0"/>
              </a:spcBef>
              <a:spcAft>
                <a:spcPts val="0"/>
              </a:spcAft>
              <a:buNone/>
            </a:pPr>
            <a:r>
              <a:rPr b="1" lang="tr-TR" sz="2000">
                <a:solidFill>
                  <a:schemeClr val="lt1"/>
                </a:solidFill>
                <a:latin typeface="Calibri"/>
                <a:ea typeface="Calibri"/>
                <a:cs typeface="Calibri"/>
                <a:sym typeface="Calibri"/>
              </a:rPr>
              <a:t>PLANLARI</a:t>
            </a:r>
            <a:endParaRPr b="1" sz="2000">
              <a:solidFill>
                <a:schemeClr val="lt1"/>
              </a:solidFill>
              <a:latin typeface="Calibri"/>
              <a:ea typeface="Calibri"/>
              <a:cs typeface="Calibri"/>
              <a:sym typeface="Calibri"/>
            </a:endParaRPr>
          </a:p>
        </p:txBody>
      </p:sp>
      <p:sp>
        <p:nvSpPr>
          <p:cNvPr id="328" name="Google Shape;328;p46"/>
          <p:cNvSpPr txBox="1"/>
          <p:nvPr/>
        </p:nvSpPr>
        <p:spPr>
          <a:xfrm>
            <a:off x="2882425" y="1276000"/>
            <a:ext cx="86037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sz="2800">
                <a:solidFill>
                  <a:schemeClr val="dk1"/>
                </a:solidFill>
                <a:latin typeface="Calibri"/>
                <a:ea typeface="Calibri"/>
                <a:cs typeface="Calibri"/>
                <a:sym typeface="Calibri"/>
              </a:rPr>
              <a:t>Giresun Üniversitesi 2025-2029 Stratejik Planı Eylem Planları aşağıdaki usul ve esaslar kapsamında yapılacaktır.</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Sorumlu Birimlerle Uygulama Taahhütnamesi imzalanacaktır.</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İzleme ve Değerlendirme Dönem Raporuna göre iyileştirmeye açık hedef ve performans göstergelerine yönelik PUKÖ Döngüsü çalışmaları başlatılacaktır.</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tr-TR" sz="2800">
                <a:solidFill>
                  <a:schemeClr val="dk1"/>
                </a:solidFill>
                <a:latin typeface="Calibri"/>
                <a:ea typeface="Calibri"/>
                <a:cs typeface="Calibri"/>
                <a:sym typeface="Calibri"/>
              </a:rPr>
              <a:t>PUKÖ Döngüsü formatında planlanan eylemler GUYBİS üzerinden takip edilecektir.</a:t>
            </a:r>
            <a:endParaRPr sz="2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47"/>
          <p:cNvGrpSpPr/>
          <p:nvPr/>
        </p:nvGrpSpPr>
        <p:grpSpPr>
          <a:xfrm>
            <a:off x="495337" y="2631000"/>
            <a:ext cx="11446482" cy="858087"/>
            <a:chOff x="495212" y="2399313"/>
            <a:chExt cx="11446482" cy="858087"/>
          </a:xfrm>
        </p:grpSpPr>
        <p:sp>
          <p:nvSpPr>
            <p:cNvPr id="334" name="Google Shape;334;p47"/>
            <p:cNvSpPr/>
            <p:nvPr/>
          </p:nvSpPr>
          <p:spPr>
            <a:xfrm>
              <a:off x="4597694" y="2399313"/>
              <a:ext cx="7344000" cy="8580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47"/>
            <p:cNvSpPr/>
            <p:nvPr/>
          </p:nvSpPr>
          <p:spPr>
            <a:xfrm flipH="1">
              <a:off x="1820772" y="2399325"/>
              <a:ext cx="936600" cy="856800"/>
            </a:xfrm>
            <a:prstGeom prst="rect">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47"/>
            <p:cNvSpPr/>
            <p:nvPr/>
          </p:nvSpPr>
          <p:spPr>
            <a:xfrm rot="-5400000">
              <a:off x="2370152" y="2247609"/>
              <a:ext cx="857775" cy="1161206"/>
            </a:xfrm>
            <a:prstGeom prst="flowChartOffpageConnector">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47"/>
            <p:cNvSpPr/>
            <p:nvPr/>
          </p:nvSpPr>
          <p:spPr>
            <a:xfrm>
              <a:off x="1820850" y="2502500"/>
              <a:ext cx="1325700" cy="661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tr-TR" sz="2000">
                  <a:solidFill>
                    <a:srgbClr val="FFFFFF"/>
                  </a:solidFill>
                  <a:latin typeface="Roboto"/>
                  <a:ea typeface="Roboto"/>
                  <a:cs typeface="Roboto"/>
                  <a:sym typeface="Roboto"/>
                </a:rPr>
                <a:t>BÖLÜM</a:t>
              </a:r>
              <a:endParaRPr b="1" sz="2000">
                <a:solidFill>
                  <a:srgbClr val="FFFFFF"/>
                </a:solidFill>
                <a:latin typeface="Roboto"/>
                <a:ea typeface="Roboto"/>
                <a:cs typeface="Roboto"/>
                <a:sym typeface="Roboto"/>
              </a:endParaRPr>
            </a:p>
          </p:txBody>
        </p:sp>
        <p:sp>
          <p:nvSpPr>
            <p:cNvPr id="338" name="Google Shape;338;p47"/>
            <p:cNvSpPr/>
            <p:nvPr/>
          </p:nvSpPr>
          <p:spPr>
            <a:xfrm>
              <a:off x="495212" y="2399313"/>
              <a:ext cx="1325700" cy="8565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47"/>
            <p:cNvSpPr/>
            <p:nvPr/>
          </p:nvSpPr>
          <p:spPr>
            <a:xfrm>
              <a:off x="495212" y="2399322"/>
              <a:ext cx="1325700" cy="856800"/>
            </a:xfrm>
            <a:prstGeom prst="rect">
              <a:avLst/>
            </a:prstGeom>
            <a:solidFill>
              <a:srgbClr val="BE2F2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500">
                  <a:solidFill>
                    <a:srgbClr val="FFFFFF"/>
                  </a:solidFill>
                  <a:latin typeface="Roboto"/>
                  <a:ea typeface="Roboto"/>
                  <a:cs typeface="Roboto"/>
                  <a:sym typeface="Roboto"/>
                </a:rPr>
                <a:t>D</a:t>
              </a:r>
              <a:endParaRPr b="1" sz="3500">
                <a:solidFill>
                  <a:srgbClr val="FFFFFF"/>
                </a:solidFill>
                <a:latin typeface="Roboto"/>
                <a:ea typeface="Roboto"/>
                <a:cs typeface="Roboto"/>
                <a:sym typeface="Roboto"/>
              </a:endParaRPr>
            </a:p>
          </p:txBody>
        </p:sp>
        <p:sp>
          <p:nvSpPr>
            <p:cNvPr id="340" name="Google Shape;340;p47"/>
            <p:cNvSpPr/>
            <p:nvPr/>
          </p:nvSpPr>
          <p:spPr>
            <a:xfrm>
              <a:off x="3379651" y="2400900"/>
              <a:ext cx="8561700" cy="856500"/>
            </a:xfrm>
            <a:prstGeom prst="rect">
              <a:avLst/>
            </a:prstGeom>
            <a:solidFill>
              <a:srgbClr val="F4CCCC"/>
            </a:solidFill>
            <a:ln>
              <a:noFill/>
            </a:ln>
          </p:spPr>
          <p:txBody>
            <a:bodyPr anchorCtr="0" anchor="ctr" bIns="121900" lIns="121900" spcFirstLastPara="1" rIns="121900" wrap="square" tIns="121900">
              <a:noAutofit/>
            </a:bodyPr>
            <a:lstStyle/>
            <a:p>
              <a:pPr indent="0" lvl="0" marL="0" rtl="0" algn="l">
                <a:lnSpc>
                  <a:spcPct val="120000"/>
                </a:lnSpc>
                <a:spcBef>
                  <a:spcPts val="1100"/>
                </a:spcBef>
                <a:spcAft>
                  <a:spcPts val="0"/>
                </a:spcAft>
                <a:buNone/>
              </a:pPr>
              <a:r>
                <a:rPr b="1" lang="tr-TR" sz="2400">
                  <a:solidFill>
                    <a:srgbClr val="1155CC"/>
                  </a:solidFill>
                  <a:latin typeface="Calibri"/>
                  <a:ea typeface="Calibri"/>
                  <a:cs typeface="Calibri"/>
                  <a:sym typeface="Calibri"/>
                </a:rPr>
                <a:t>VERİ TOPLAMA ARACI GÜYBİS MODÜLLERİNİN TANITIMI</a:t>
              </a:r>
              <a:endParaRPr b="1" sz="2000">
                <a:solidFill>
                  <a:srgbClr val="990000"/>
                </a:solidFil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48">
            <a:hlinkClick r:id="rId3"/>
          </p:cNvPr>
          <p:cNvPicPr preferRelativeResize="0"/>
          <p:nvPr/>
        </p:nvPicPr>
        <p:blipFill>
          <a:blip r:embed="rId4">
            <a:alphaModFix amt="68000"/>
          </a:blip>
          <a:stretch>
            <a:fillRect/>
          </a:stretch>
        </p:blipFill>
        <p:spPr>
          <a:xfrm>
            <a:off x="1279820" y="1016950"/>
            <a:ext cx="8897026" cy="4824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a:hlinkClick r:id="rId3"/>
          </p:cNvPr>
          <p:cNvSpPr/>
          <p:nvPr/>
        </p:nvSpPr>
        <p:spPr>
          <a:xfrm>
            <a:off x="980900" y="1071400"/>
            <a:ext cx="10131300" cy="3958800"/>
          </a:xfrm>
          <a:prstGeom prst="striped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tr-TR" sz="3600">
                <a:solidFill>
                  <a:srgbClr val="1155CC"/>
                </a:solidFill>
                <a:latin typeface="Calibri"/>
                <a:ea typeface="Calibri"/>
                <a:cs typeface="Calibri"/>
                <a:sym typeface="Calibri"/>
              </a:rPr>
              <a:t>GÜYBİS Veri Giriş ve Raporlama bölümü GÜYBİS Yazılımı üzerinden anlatılacaktır.</a:t>
            </a:r>
            <a:endParaRPr b="1" sz="3600">
              <a:solidFill>
                <a:srgbClr val="1155CC"/>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50"/>
          <p:cNvPicPr preferRelativeResize="0"/>
          <p:nvPr/>
        </p:nvPicPr>
        <p:blipFill>
          <a:blip r:embed="rId3">
            <a:alphaModFix/>
          </a:blip>
          <a:stretch>
            <a:fillRect/>
          </a:stretch>
        </p:blipFill>
        <p:spPr>
          <a:xfrm>
            <a:off x="1542000" y="1239425"/>
            <a:ext cx="9725898" cy="43791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aphicFrame>
        <p:nvGraphicFramePr>
          <p:cNvPr id="360" name="Google Shape;360;p51"/>
          <p:cNvGraphicFramePr/>
          <p:nvPr/>
        </p:nvGraphicFramePr>
        <p:xfrm>
          <a:off x="400050" y="1497913"/>
          <a:ext cx="3000000" cy="3000000"/>
        </p:xfrm>
        <a:graphic>
          <a:graphicData uri="http://schemas.openxmlformats.org/drawingml/2006/table">
            <a:tbl>
              <a:tblPr>
                <a:noFill/>
                <a:tableStyleId>{6ED6B2B1-5F39-40C9-A2E6-BFF6ABB4F529}</a:tableStyleId>
              </a:tblPr>
              <a:tblGrid>
                <a:gridCol w="3814625"/>
                <a:gridCol w="3814625"/>
                <a:gridCol w="3814625"/>
              </a:tblGrid>
              <a:tr h="526675">
                <a:tc gridSpan="3">
                  <a:txBody>
                    <a:bodyPr/>
                    <a:lstStyle/>
                    <a:p>
                      <a:pPr indent="0" lvl="0" marL="0" marR="0" rtl="0" algn="ctr">
                        <a:lnSpc>
                          <a:spcPct val="100000"/>
                        </a:lnSpc>
                        <a:spcBef>
                          <a:spcPts val="0"/>
                        </a:spcBef>
                        <a:spcAft>
                          <a:spcPts val="0"/>
                        </a:spcAft>
                        <a:buNone/>
                      </a:pPr>
                      <a:r>
                        <a:rPr b="1" lang="tr-TR" sz="3000">
                          <a:solidFill>
                            <a:schemeClr val="lt1"/>
                          </a:solidFill>
                        </a:rPr>
                        <a:t>EĞİTMENLER</a:t>
                      </a:r>
                      <a:endParaRPr b="1" sz="30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274E13"/>
                    </a:solidFill>
                  </a:tcPr>
                </a:tc>
                <a:tc hMerge="1"/>
                <a:tc hMerge="1"/>
              </a:tr>
              <a:tr h="526675">
                <a:tc>
                  <a:txBody>
                    <a:bodyPr/>
                    <a:lstStyle/>
                    <a:p>
                      <a:pPr indent="0" lvl="0" marL="0" marR="0" rtl="0" algn="ctr">
                        <a:lnSpc>
                          <a:spcPct val="100000"/>
                        </a:lnSpc>
                        <a:spcBef>
                          <a:spcPts val="0"/>
                        </a:spcBef>
                        <a:spcAft>
                          <a:spcPts val="0"/>
                        </a:spcAft>
                        <a:buNone/>
                      </a:pPr>
                      <a:r>
                        <a:rPr b="1" lang="tr-TR" sz="3000">
                          <a:solidFill>
                            <a:schemeClr val="lt1"/>
                          </a:solidFill>
                        </a:rPr>
                        <a:t>Seyfi GÖKTEKİN</a:t>
                      </a:r>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38761D"/>
                    </a:solidFill>
                  </a:tcPr>
                </a:tc>
                <a:tc>
                  <a:txBody>
                    <a:bodyPr/>
                    <a:lstStyle/>
                    <a:p>
                      <a:pPr indent="0" lvl="0" marL="0" rtl="0" algn="ctr">
                        <a:spcBef>
                          <a:spcPts val="0"/>
                        </a:spcBef>
                        <a:spcAft>
                          <a:spcPts val="0"/>
                        </a:spcAft>
                        <a:buNone/>
                      </a:pPr>
                      <a:r>
                        <a:rPr b="1" lang="tr-TR" sz="3000">
                          <a:solidFill>
                            <a:schemeClr val="lt1"/>
                          </a:solidFill>
                        </a:rPr>
                        <a:t>Tuğçe KARAİSMAİL</a:t>
                      </a:r>
                      <a:endParaRPr b="1" sz="30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38761D"/>
                    </a:solidFill>
                  </a:tcPr>
                </a:tc>
                <a:tc>
                  <a:txBody>
                    <a:bodyPr/>
                    <a:lstStyle/>
                    <a:p>
                      <a:pPr indent="0" lvl="0" marL="0" rtl="0" algn="ctr">
                        <a:spcBef>
                          <a:spcPts val="0"/>
                        </a:spcBef>
                        <a:spcAft>
                          <a:spcPts val="0"/>
                        </a:spcAft>
                        <a:buNone/>
                      </a:pPr>
                      <a:r>
                        <a:rPr b="1" lang="tr-TR" sz="3000">
                          <a:solidFill>
                            <a:schemeClr val="lt1"/>
                          </a:solidFill>
                        </a:rPr>
                        <a:t>Sevgi SÖYLERİZ</a:t>
                      </a:r>
                      <a:endParaRPr b="1" sz="30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38761D"/>
                    </a:solidFill>
                  </a:tcPr>
                </a:tc>
              </a:tr>
              <a:tr h="1272800">
                <a:tc>
                  <a:txBody>
                    <a:bodyPr/>
                    <a:lstStyle/>
                    <a:p>
                      <a:pPr indent="0" lvl="0" marL="0" rtl="0" algn="ctr">
                        <a:spcBef>
                          <a:spcPts val="0"/>
                        </a:spcBef>
                        <a:spcAft>
                          <a:spcPts val="0"/>
                        </a:spcAft>
                        <a:buClr>
                          <a:schemeClr val="dk1"/>
                        </a:buClr>
                        <a:buSzPts val="1100"/>
                        <a:buFont typeface="Arial"/>
                        <a:buNone/>
                      </a:pPr>
                      <a:r>
                        <a:rPr b="1" lang="tr-TR" sz="3000">
                          <a:solidFill>
                            <a:schemeClr val="lt1"/>
                          </a:solidFill>
                        </a:rPr>
                        <a:t>Şube Müdürü</a:t>
                      </a:r>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tr-TR" sz="3000">
                          <a:solidFill>
                            <a:schemeClr val="lt1"/>
                          </a:solidFill>
                        </a:rPr>
                        <a:t>Mali Hizmetler Uzman Yardımcısı</a:t>
                      </a:r>
                      <a:endParaRPr b="1" sz="30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b="1" lang="tr-TR" sz="3000">
                          <a:solidFill>
                            <a:schemeClr val="lt1"/>
                          </a:solidFill>
                        </a:rPr>
                        <a:t>Şef</a:t>
                      </a:r>
                      <a:endParaRPr b="1" sz="30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6AA84F"/>
                    </a:solidFill>
                  </a:tcPr>
                </a:tc>
              </a:tr>
              <a:tr h="1272800">
                <a:tc gridSpan="3">
                  <a:txBody>
                    <a:bodyPr/>
                    <a:lstStyle/>
                    <a:p>
                      <a:pPr indent="0" lvl="0" marL="0" rtl="0" algn="ctr">
                        <a:spcBef>
                          <a:spcPts val="0"/>
                        </a:spcBef>
                        <a:spcAft>
                          <a:spcPts val="0"/>
                        </a:spcAft>
                        <a:buNone/>
                      </a:pPr>
                      <a:r>
                        <a:rPr b="1" lang="tr-TR" sz="3000" u="sng">
                          <a:solidFill>
                            <a:schemeClr val="hlink"/>
                          </a:solidFill>
                          <a:hlinkClick r:id="rId3"/>
                        </a:rPr>
                        <a:t>https://sgdb.giresun.edu.tr/tr</a:t>
                      </a:r>
                      <a:r>
                        <a:rPr b="1" lang="tr-TR" sz="3000">
                          <a:solidFill>
                            <a:schemeClr val="lt1"/>
                          </a:solidFill>
                        </a:rPr>
                        <a:t> </a:t>
                      </a:r>
                      <a:endParaRPr b="1" sz="3000">
                        <a:solidFill>
                          <a:schemeClr val="lt1"/>
                        </a:solidFill>
                      </a:endParaRPr>
                    </a:p>
                    <a:p>
                      <a:pPr indent="0" lvl="0" marL="0" rtl="0" algn="ctr">
                        <a:spcBef>
                          <a:spcPts val="0"/>
                        </a:spcBef>
                        <a:spcAft>
                          <a:spcPts val="0"/>
                        </a:spcAft>
                        <a:buNone/>
                      </a:pPr>
                      <a:r>
                        <a:rPr b="1" lang="tr-TR" sz="3000" u="sng">
                          <a:solidFill>
                            <a:schemeClr val="hlink"/>
                          </a:solidFill>
                          <a:hlinkClick r:id="rId4"/>
                        </a:rPr>
                        <a:t>sgdb@giresun.edu.tr</a:t>
                      </a:r>
                      <a:endParaRPr b="1" sz="3000">
                        <a:solidFill>
                          <a:schemeClr val="lt1"/>
                        </a:solidFill>
                      </a:endParaRPr>
                    </a:p>
                    <a:p>
                      <a:pPr indent="0" lvl="0" marL="0" rtl="0" algn="ctr">
                        <a:spcBef>
                          <a:spcPts val="0"/>
                        </a:spcBef>
                        <a:spcAft>
                          <a:spcPts val="0"/>
                        </a:spcAft>
                        <a:buNone/>
                      </a:pPr>
                      <a:r>
                        <a:rPr b="1" lang="tr-TR" sz="3000">
                          <a:solidFill>
                            <a:schemeClr val="accent1"/>
                          </a:solidFill>
                        </a:rPr>
                        <a:t>0454 3101041 - 1064 - 1145</a:t>
                      </a:r>
                      <a:endParaRPr b="1" sz="3000">
                        <a:solidFill>
                          <a:schemeClr val="accen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B6D7A8"/>
                    </a:solidFill>
                  </a:tcPr>
                </a:tc>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nvSpPr>
        <p:spPr>
          <a:xfrm>
            <a:off x="573000" y="1097850"/>
            <a:ext cx="10844400" cy="4662300"/>
          </a:xfrm>
          <a:prstGeom prst="rect">
            <a:avLst/>
          </a:prstGeom>
          <a:noFill/>
          <a:ln>
            <a:noFill/>
          </a:ln>
        </p:spPr>
        <p:txBody>
          <a:bodyPr anchorCtr="0" anchor="ctr" bIns="45700" lIns="91425" spcFirstLastPara="1" rIns="91425" wrap="square" tIns="45700">
            <a:noAutofit/>
          </a:bodyPr>
          <a:lstStyle/>
          <a:p>
            <a:pPr indent="-419100" lvl="0" marL="457200" rtl="0" algn="just">
              <a:lnSpc>
                <a:spcPct val="120000"/>
              </a:lnSpc>
              <a:spcBef>
                <a:spcPts val="0"/>
              </a:spcBef>
              <a:spcAft>
                <a:spcPts val="0"/>
              </a:spcAft>
              <a:buClr>
                <a:srgbClr val="C00000"/>
              </a:buClr>
              <a:buSzPts val="3000"/>
              <a:buFont typeface="Calibri"/>
              <a:buAutoNum type="alphaUcPeriod"/>
            </a:pPr>
            <a:r>
              <a:rPr b="1" lang="tr-TR" sz="3000">
                <a:solidFill>
                  <a:srgbClr val="C00000"/>
                </a:solidFill>
                <a:latin typeface="Calibri"/>
                <a:ea typeface="Calibri"/>
                <a:cs typeface="Calibri"/>
                <a:sym typeface="Calibri"/>
              </a:rPr>
              <a:t>STRATEJİ, STRATEJİK YÖNETİM VE STRATEJİK 	PLANLAMA 	KAVRAMLARI</a:t>
            </a:r>
            <a:endParaRPr b="1" sz="400">
              <a:solidFill>
                <a:srgbClr val="C00000"/>
              </a:solidFill>
              <a:latin typeface="Calibri"/>
              <a:ea typeface="Calibri"/>
              <a:cs typeface="Calibri"/>
              <a:sym typeface="Calibri"/>
            </a:endParaRPr>
          </a:p>
          <a:p>
            <a:pPr indent="457200" lvl="0" marL="0" rtl="0" algn="just">
              <a:lnSpc>
                <a:spcPct val="120000"/>
              </a:lnSpc>
              <a:spcBef>
                <a:spcPts val="1200"/>
              </a:spcBef>
              <a:spcAft>
                <a:spcPts val="0"/>
              </a:spcAft>
              <a:buNone/>
            </a:pPr>
            <a:r>
              <a:rPr b="1" lang="tr-TR" sz="3000">
                <a:solidFill>
                  <a:srgbClr val="C00000"/>
                </a:solidFill>
                <a:latin typeface="Calibri"/>
                <a:ea typeface="Calibri"/>
                <a:cs typeface="Calibri"/>
                <a:sym typeface="Calibri"/>
              </a:rPr>
              <a:t>Strateji;</a:t>
            </a:r>
            <a:r>
              <a:rPr b="1" lang="tr-TR" sz="3000">
                <a:solidFill>
                  <a:srgbClr val="002060"/>
                </a:solidFill>
                <a:latin typeface="Calibri"/>
                <a:ea typeface="Calibri"/>
                <a:cs typeface="Calibri"/>
                <a:sym typeface="Calibri"/>
              </a:rPr>
              <a:t> belirlenen hedeflere ulaşmak için; temel amaçlar, gayeler/hedefler ve önemli politikalar bütünüdür.</a:t>
            </a:r>
            <a:endParaRPr sz="2400">
              <a:solidFill>
                <a:srgbClr val="000000"/>
              </a:solidFill>
              <a:latin typeface="Corbel"/>
              <a:ea typeface="Corbel"/>
              <a:cs typeface="Corbel"/>
              <a:sym typeface="Corbel"/>
            </a:endParaRPr>
          </a:p>
          <a:p>
            <a:pPr indent="0" lvl="0" marL="0" rtl="0" algn="just">
              <a:lnSpc>
                <a:spcPct val="120000"/>
              </a:lnSpc>
              <a:spcBef>
                <a:spcPts val="1200"/>
              </a:spcBef>
              <a:spcAft>
                <a:spcPts val="0"/>
              </a:spcAft>
              <a:buNone/>
            </a:pPr>
            <a:r>
              <a:rPr b="1" lang="tr-TR" sz="3000">
                <a:solidFill>
                  <a:srgbClr val="C00000"/>
                </a:solidFill>
                <a:latin typeface="Calibri"/>
                <a:ea typeface="Calibri"/>
                <a:cs typeface="Calibri"/>
                <a:sym typeface="Calibri"/>
              </a:rPr>
              <a:t>	Stratejik yönetim; </a:t>
            </a:r>
            <a:r>
              <a:rPr b="1" lang="tr-TR" sz="3000">
                <a:solidFill>
                  <a:srgbClr val="002060"/>
                </a:solidFill>
                <a:latin typeface="Calibri"/>
                <a:ea typeface="Calibri"/>
                <a:cs typeface="Calibri"/>
                <a:sym typeface="Calibri"/>
              </a:rPr>
              <a:t>bir organizasyonun hedefine ulaşabilmesi için doğru stratejiler geliştirmesini, bu stratejileri etkin bir şekilde uygulamasını ve sonuçlarını değerlendirerek hedefine doğru gidip gitmediğini izleyen yönetim sürecidir</a:t>
            </a:r>
            <a:r>
              <a:rPr b="1" lang="tr-TR" sz="3000">
                <a:solidFill>
                  <a:srgbClr val="002060"/>
                </a:solidFill>
                <a:latin typeface="Corbel"/>
                <a:ea typeface="Corbel"/>
                <a:cs typeface="Corbel"/>
                <a:sym typeface="Corbel"/>
              </a:rPr>
              <a:t>.</a:t>
            </a:r>
            <a:endParaRPr sz="3000">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p:nvPr/>
        </p:nvSpPr>
        <p:spPr>
          <a:xfrm>
            <a:off x="500100" y="2754000"/>
            <a:ext cx="11070600" cy="1350000"/>
          </a:xfrm>
          <a:prstGeom prst="foldedCorner">
            <a:avLst>
              <a:gd fmla="val 50000" name="adj"/>
            </a:avLst>
          </a:prstGeom>
          <a:solidFill>
            <a:srgbClr val="6AA84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t/>
            </a:r>
            <a:endParaRPr b="1" sz="2100">
              <a:solidFill>
                <a:schemeClr val="dk1"/>
              </a:solidFill>
            </a:endParaRPr>
          </a:p>
          <a:p>
            <a:pPr indent="0" lvl="0" marL="0" rtl="0" algn="ctr">
              <a:spcBef>
                <a:spcPts val="0"/>
              </a:spcBef>
              <a:spcAft>
                <a:spcPts val="0"/>
              </a:spcAft>
              <a:buNone/>
            </a:pPr>
            <a:r>
              <a:rPr b="1" lang="tr-TR" sz="4500">
                <a:solidFill>
                  <a:schemeClr val="lt1"/>
                </a:solidFill>
              </a:rPr>
              <a:t>TEŞEKKÜRLER</a:t>
            </a:r>
            <a:endParaRPr sz="45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nvSpPr>
        <p:spPr>
          <a:xfrm>
            <a:off x="736275" y="969475"/>
            <a:ext cx="10581300" cy="49575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tr-TR" sz="3000">
                <a:solidFill>
                  <a:srgbClr val="000000"/>
                </a:solidFill>
                <a:latin typeface="Corbel"/>
                <a:ea typeface="Corbel"/>
                <a:cs typeface="Corbel"/>
                <a:sym typeface="Corbel"/>
              </a:rPr>
              <a:t>  </a:t>
            </a:r>
            <a:r>
              <a:rPr b="1" lang="tr-TR" sz="3000">
                <a:solidFill>
                  <a:srgbClr val="D64787"/>
                </a:solidFill>
                <a:latin typeface="Corbel"/>
                <a:ea typeface="Corbel"/>
                <a:cs typeface="Corbel"/>
                <a:sym typeface="Corbel"/>
              </a:rPr>
              <a:t> </a:t>
            </a:r>
            <a:r>
              <a:rPr b="1" lang="tr-TR" sz="3000">
                <a:solidFill>
                  <a:srgbClr val="C00000"/>
                </a:solidFill>
                <a:latin typeface="Calibri"/>
                <a:ea typeface="Calibri"/>
                <a:cs typeface="Calibri"/>
                <a:sym typeface="Calibri"/>
              </a:rPr>
              <a:t>Stratejik Planlama; </a:t>
            </a:r>
            <a:endParaRPr sz="3000">
              <a:solidFill>
                <a:srgbClr val="000000"/>
              </a:solidFill>
              <a:latin typeface="Corbel"/>
              <a:ea typeface="Corbel"/>
              <a:cs typeface="Corbel"/>
              <a:sym typeface="Corbel"/>
            </a:endParaRPr>
          </a:p>
          <a:p>
            <a:pPr indent="-343630" lvl="0" marL="354012" rtl="0" algn="just">
              <a:spcBef>
                <a:spcPts val="1303"/>
              </a:spcBef>
              <a:spcAft>
                <a:spcPts val="0"/>
              </a:spcAft>
              <a:buClr>
                <a:srgbClr val="C00000"/>
              </a:buClr>
              <a:buSzPts val="3000"/>
              <a:buFont typeface="Noto Sans Symbols"/>
              <a:buChar char="⮚"/>
            </a:pPr>
            <a:r>
              <a:rPr b="1" lang="tr-TR" sz="3000">
                <a:solidFill>
                  <a:srgbClr val="002060"/>
                </a:solidFill>
                <a:latin typeface="Calibri"/>
                <a:ea typeface="Calibri"/>
                <a:cs typeface="Calibri"/>
                <a:sym typeface="Calibri"/>
              </a:rPr>
              <a:t>Kuruluşun bulunduğu nokta ile ulaşmayı arzu ettiği durum arasındaki yolu ifade eder. </a:t>
            </a:r>
            <a:endParaRPr sz="3000">
              <a:solidFill>
                <a:srgbClr val="000000"/>
              </a:solidFill>
              <a:latin typeface="Corbel"/>
              <a:ea typeface="Corbel"/>
              <a:cs typeface="Corbel"/>
              <a:sym typeface="Corbel"/>
            </a:endParaRPr>
          </a:p>
          <a:p>
            <a:pPr indent="-343630" lvl="0" marL="354012" rtl="0" algn="just">
              <a:spcBef>
                <a:spcPts val="1303"/>
              </a:spcBef>
              <a:spcAft>
                <a:spcPts val="0"/>
              </a:spcAft>
              <a:buClr>
                <a:srgbClr val="C00000"/>
              </a:buClr>
              <a:buSzPts val="3000"/>
              <a:buFont typeface="Noto Sans Symbols"/>
              <a:buChar char="⮚"/>
            </a:pPr>
            <a:r>
              <a:rPr b="1" lang="tr-TR" sz="3000">
                <a:solidFill>
                  <a:srgbClr val="002060"/>
                </a:solidFill>
                <a:latin typeface="Calibri"/>
                <a:ea typeface="Calibri"/>
                <a:cs typeface="Calibri"/>
                <a:sym typeface="Calibri"/>
              </a:rPr>
              <a:t>Kuruluşun amaçlarını, hedeflerini ve bunlara ulaşmayı mümkün kılacak yöntemlerin belirlenmesini gerektirir. </a:t>
            </a:r>
            <a:endParaRPr sz="3000">
              <a:solidFill>
                <a:srgbClr val="000000"/>
              </a:solidFill>
              <a:latin typeface="Corbel"/>
              <a:ea typeface="Corbel"/>
              <a:cs typeface="Corbel"/>
              <a:sym typeface="Corbel"/>
            </a:endParaRPr>
          </a:p>
          <a:p>
            <a:pPr indent="-343630" lvl="0" marL="354012" rtl="0" algn="just">
              <a:spcBef>
                <a:spcPts val="1303"/>
              </a:spcBef>
              <a:spcAft>
                <a:spcPts val="0"/>
              </a:spcAft>
              <a:buClr>
                <a:srgbClr val="C00000"/>
              </a:buClr>
              <a:buSzPts val="3000"/>
              <a:buFont typeface="Noto Sans Symbols"/>
              <a:buChar char="⮚"/>
            </a:pPr>
            <a:r>
              <a:rPr b="1" lang="tr-TR" sz="3000">
                <a:solidFill>
                  <a:srgbClr val="002060"/>
                </a:solidFill>
                <a:latin typeface="Calibri"/>
                <a:ea typeface="Calibri"/>
                <a:cs typeface="Calibri"/>
                <a:sym typeface="Calibri"/>
              </a:rPr>
              <a:t>Uzun vadeli ve geleceğe dönük bir bakış açısı taşır.</a:t>
            </a:r>
            <a:endParaRPr sz="3000">
              <a:solidFill>
                <a:srgbClr val="000000"/>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nvSpPr>
        <p:spPr>
          <a:xfrm>
            <a:off x="770250" y="997200"/>
            <a:ext cx="10803900" cy="4802700"/>
          </a:xfrm>
          <a:prstGeom prst="rect">
            <a:avLst/>
          </a:prstGeom>
          <a:noFill/>
          <a:ln>
            <a:noFill/>
          </a:ln>
        </p:spPr>
        <p:txBody>
          <a:bodyPr anchorCtr="0" anchor="ctr" bIns="45700" lIns="91425" spcFirstLastPara="1" rIns="91425" wrap="square" tIns="45700">
            <a:normAutofit lnSpcReduction="10000"/>
          </a:bodyPr>
          <a:lstStyle/>
          <a:p>
            <a:pPr indent="0" lvl="0" marL="0" rtl="0" algn="l">
              <a:spcBef>
                <a:spcPts val="0"/>
              </a:spcBef>
              <a:spcAft>
                <a:spcPts val="0"/>
              </a:spcAft>
              <a:buNone/>
            </a:pPr>
            <a:r>
              <a:rPr b="1" lang="tr-TR" sz="3000" u="sng">
                <a:solidFill>
                  <a:srgbClr val="C00000"/>
                </a:solidFill>
                <a:latin typeface="Calibri"/>
                <a:ea typeface="Calibri"/>
                <a:cs typeface="Calibri"/>
                <a:sym typeface="Calibri"/>
              </a:rPr>
              <a:t>Bu çerçevede stratejik planlama:</a:t>
            </a:r>
            <a:endParaRPr b="1" sz="3000" u="sng">
              <a:solidFill>
                <a:srgbClr val="C00000"/>
              </a:solidFill>
              <a:latin typeface="Calibri"/>
              <a:ea typeface="Calibri"/>
              <a:cs typeface="Calibri"/>
              <a:sym typeface="Calibri"/>
            </a:endParaRPr>
          </a:p>
          <a:p>
            <a:pPr indent="-419100" lvl="0" marL="457200" rtl="0" algn="l">
              <a:spcBef>
                <a:spcPts val="0"/>
              </a:spcBef>
              <a:spcAft>
                <a:spcPts val="0"/>
              </a:spcAft>
              <a:buClr>
                <a:srgbClr val="002060"/>
              </a:buClr>
              <a:buSzPts val="3000"/>
              <a:buFont typeface="Calibri"/>
              <a:buChar char="❖"/>
            </a:pPr>
            <a:r>
              <a:rPr b="1" lang="tr-TR" sz="3000">
                <a:solidFill>
                  <a:srgbClr val="002060"/>
                </a:solidFill>
                <a:latin typeface="Calibri"/>
                <a:ea typeface="Calibri"/>
                <a:cs typeface="Calibri"/>
                <a:sym typeface="Calibri"/>
              </a:rPr>
              <a:t>Değişimin planlanmasıdır.</a:t>
            </a:r>
            <a:endParaRPr b="1" sz="3000">
              <a:solidFill>
                <a:srgbClr val="002060"/>
              </a:solidFill>
              <a:latin typeface="Calibri"/>
              <a:ea typeface="Calibri"/>
              <a:cs typeface="Calibri"/>
              <a:sym typeface="Calibri"/>
            </a:endParaRPr>
          </a:p>
          <a:p>
            <a:pPr indent="-419100" lvl="0" marL="457200" rtl="0" algn="just">
              <a:spcBef>
                <a:spcPts val="0"/>
              </a:spcBef>
              <a:spcAft>
                <a:spcPts val="0"/>
              </a:spcAft>
              <a:buClr>
                <a:srgbClr val="002060"/>
              </a:buClr>
              <a:buSzPts val="3000"/>
              <a:buFont typeface="Calibri"/>
              <a:buChar char="❖"/>
            </a:pPr>
            <a:r>
              <a:rPr b="1" lang="tr-TR" sz="3000">
                <a:solidFill>
                  <a:srgbClr val="002060"/>
                </a:solidFill>
                <a:latin typeface="Calibri"/>
                <a:ea typeface="Calibri"/>
                <a:cs typeface="Calibri"/>
                <a:sym typeface="Calibri"/>
              </a:rPr>
              <a:t>Sonuçların planlanmasıdır.  </a:t>
            </a:r>
            <a:endParaRPr b="1" sz="3000">
              <a:solidFill>
                <a:srgbClr val="002060"/>
              </a:solidFill>
              <a:latin typeface="Calibri"/>
              <a:ea typeface="Calibri"/>
              <a:cs typeface="Calibri"/>
              <a:sym typeface="Calibri"/>
            </a:endParaRPr>
          </a:p>
          <a:p>
            <a:pPr indent="-419100" lvl="0" marL="457200" rtl="0" algn="just">
              <a:spcBef>
                <a:spcPts val="0"/>
              </a:spcBef>
              <a:spcAft>
                <a:spcPts val="0"/>
              </a:spcAft>
              <a:buClr>
                <a:srgbClr val="002060"/>
              </a:buClr>
              <a:buSzPts val="3000"/>
              <a:buFont typeface="Calibri"/>
              <a:buChar char="❖"/>
            </a:pPr>
            <a:r>
              <a:rPr b="1" lang="tr-TR" sz="3000">
                <a:solidFill>
                  <a:srgbClr val="002060"/>
                </a:solidFill>
                <a:latin typeface="Calibri"/>
                <a:ea typeface="Calibri"/>
                <a:cs typeface="Calibri"/>
                <a:sym typeface="Calibri"/>
              </a:rPr>
              <a:t>Gerçekçidir.</a:t>
            </a:r>
            <a:endParaRPr sz="3000">
              <a:solidFill>
                <a:srgbClr val="000000"/>
              </a:solidFill>
              <a:latin typeface="Corbel"/>
              <a:ea typeface="Corbel"/>
              <a:cs typeface="Corbel"/>
              <a:sym typeface="Corbel"/>
            </a:endParaRPr>
          </a:p>
          <a:p>
            <a:pPr indent="-419100" lvl="0" marL="457200" rtl="0" algn="just">
              <a:spcBef>
                <a:spcPts val="0"/>
              </a:spcBef>
              <a:spcAft>
                <a:spcPts val="0"/>
              </a:spcAft>
              <a:buClr>
                <a:srgbClr val="002060"/>
              </a:buClr>
              <a:buSzPts val="3000"/>
              <a:buFont typeface="Calibri"/>
              <a:buChar char="❖"/>
            </a:pPr>
            <a:r>
              <a:rPr b="1" lang="tr-TR" sz="3000">
                <a:solidFill>
                  <a:srgbClr val="1155CC"/>
                </a:solidFill>
                <a:latin typeface="Calibri"/>
                <a:ea typeface="Calibri"/>
                <a:cs typeface="Calibri"/>
                <a:sym typeface="Calibri"/>
              </a:rPr>
              <a:t>Kaliteli yöneti</a:t>
            </a:r>
            <a:r>
              <a:rPr b="1" lang="tr-TR" sz="3000">
                <a:solidFill>
                  <a:srgbClr val="002060"/>
                </a:solidFill>
                <a:latin typeface="Calibri"/>
                <a:ea typeface="Calibri"/>
                <a:cs typeface="Calibri"/>
                <a:sym typeface="Calibri"/>
              </a:rPr>
              <a:t>min aracıdır.</a:t>
            </a:r>
            <a:endParaRPr sz="3000">
              <a:solidFill>
                <a:srgbClr val="000000"/>
              </a:solidFill>
              <a:latin typeface="Corbel"/>
              <a:ea typeface="Corbel"/>
              <a:cs typeface="Corbel"/>
              <a:sym typeface="Corbel"/>
            </a:endParaRPr>
          </a:p>
          <a:p>
            <a:pPr indent="-419100" lvl="0" marL="457200" rtl="0" algn="just">
              <a:spcBef>
                <a:spcPts val="0"/>
              </a:spcBef>
              <a:spcAft>
                <a:spcPts val="0"/>
              </a:spcAft>
              <a:buClr>
                <a:srgbClr val="002060"/>
              </a:buClr>
              <a:buSzPts val="3000"/>
              <a:buFont typeface="Calibri"/>
              <a:buChar char="❖"/>
            </a:pPr>
            <a:r>
              <a:rPr b="1" lang="tr-TR" sz="3000">
                <a:solidFill>
                  <a:srgbClr val="002060"/>
                </a:solidFill>
                <a:latin typeface="Calibri"/>
                <a:ea typeface="Calibri"/>
                <a:cs typeface="Calibri"/>
                <a:sym typeface="Calibri"/>
              </a:rPr>
              <a:t>Hesap verme sorumluluğuna temel oluşturur.</a:t>
            </a:r>
            <a:endParaRPr sz="3000">
              <a:solidFill>
                <a:srgbClr val="000000"/>
              </a:solidFill>
              <a:latin typeface="Corbel"/>
              <a:ea typeface="Corbel"/>
              <a:cs typeface="Corbel"/>
              <a:sym typeface="Corbel"/>
            </a:endParaRPr>
          </a:p>
          <a:p>
            <a:pPr indent="-419100" lvl="0" marL="457200" rtl="0" algn="just">
              <a:spcBef>
                <a:spcPts val="0"/>
              </a:spcBef>
              <a:spcAft>
                <a:spcPts val="0"/>
              </a:spcAft>
              <a:buClr>
                <a:srgbClr val="1155CC"/>
              </a:buClr>
              <a:buSzPts val="3000"/>
              <a:buFont typeface="Calibri"/>
              <a:buChar char="❖"/>
            </a:pPr>
            <a:r>
              <a:rPr b="1" lang="tr-TR" sz="3000">
                <a:solidFill>
                  <a:srgbClr val="1155CC"/>
                </a:solidFill>
                <a:latin typeface="Calibri"/>
                <a:ea typeface="Calibri"/>
                <a:cs typeface="Calibri"/>
                <a:sym typeface="Calibri"/>
              </a:rPr>
              <a:t>Katılımcı bir yaklaşımdır.</a:t>
            </a:r>
            <a:endParaRPr sz="3000">
              <a:solidFill>
                <a:srgbClr val="1155CC"/>
              </a:solidFill>
              <a:latin typeface="Corbel"/>
              <a:ea typeface="Corbel"/>
              <a:cs typeface="Corbel"/>
              <a:sym typeface="Corbel"/>
            </a:endParaRPr>
          </a:p>
          <a:p>
            <a:pPr indent="-419100" lvl="0" marL="457200" rtl="0" algn="just">
              <a:spcBef>
                <a:spcPts val="0"/>
              </a:spcBef>
              <a:spcAft>
                <a:spcPts val="0"/>
              </a:spcAft>
              <a:buClr>
                <a:srgbClr val="1155CC"/>
              </a:buClr>
              <a:buSzPts val="3000"/>
              <a:buFont typeface="Calibri"/>
              <a:buChar char="❖"/>
            </a:pPr>
            <a:r>
              <a:rPr b="1" lang="tr-TR" sz="3000">
                <a:solidFill>
                  <a:srgbClr val="1155CC"/>
                </a:solidFill>
                <a:latin typeface="Calibri"/>
                <a:ea typeface="Calibri"/>
                <a:cs typeface="Calibri"/>
                <a:sym typeface="Calibri"/>
              </a:rPr>
              <a:t>Günü kurtarmaya yönelik değildir.</a:t>
            </a:r>
            <a:endParaRPr sz="3000">
              <a:solidFill>
                <a:srgbClr val="1155CC"/>
              </a:solidFill>
              <a:latin typeface="Corbel"/>
              <a:ea typeface="Corbel"/>
              <a:cs typeface="Corbel"/>
              <a:sym typeface="Corbel"/>
            </a:endParaRPr>
          </a:p>
          <a:p>
            <a:pPr indent="-419100" lvl="0" marL="457200" rtl="0" algn="just">
              <a:spcBef>
                <a:spcPts val="0"/>
              </a:spcBef>
              <a:spcAft>
                <a:spcPts val="0"/>
              </a:spcAft>
              <a:buClr>
                <a:srgbClr val="002060"/>
              </a:buClr>
              <a:buSzPts val="3000"/>
              <a:buFont typeface="Calibri"/>
              <a:buChar char="❖"/>
            </a:pPr>
            <a:r>
              <a:rPr b="1" lang="tr-TR" sz="3000">
                <a:solidFill>
                  <a:srgbClr val="002060"/>
                </a:solidFill>
                <a:latin typeface="Calibri"/>
                <a:ea typeface="Calibri"/>
                <a:cs typeface="Calibri"/>
                <a:sym typeface="Calibri"/>
              </a:rPr>
              <a:t>Bir şablon değildir.</a:t>
            </a:r>
            <a:endParaRPr sz="3000">
              <a:solidFill>
                <a:srgbClr val="000000"/>
              </a:solidFill>
              <a:latin typeface="Corbel"/>
              <a:ea typeface="Corbel"/>
              <a:cs typeface="Corbel"/>
              <a:sym typeface="Corbel"/>
            </a:endParaRPr>
          </a:p>
          <a:p>
            <a:pPr indent="-419100" lvl="0" marL="457200" rtl="0" algn="just">
              <a:spcBef>
                <a:spcPts val="0"/>
              </a:spcBef>
              <a:spcAft>
                <a:spcPts val="0"/>
              </a:spcAft>
              <a:buClr>
                <a:srgbClr val="002060"/>
              </a:buClr>
              <a:buSzPts val="3000"/>
              <a:buFont typeface="Calibri"/>
              <a:buChar char="❖"/>
            </a:pPr>
            <a:r>
              <a:rPr b="1" lang="tr-TR" sz="3000">
                <a:solidFill>
                  <a:srgbClr val="002060"/>
                </a:solidFill>
                <a:latin typeface="Calibri"/>
                <a:ea typeface="Calibri"/>
                <a:cs typeface="Calibri"/>
                <a:sym typeface="Calibri"/>
              </a:rPr>
              <a:t>Salt bir belge değildir.</a:t>
            </a:r>
            <a:endParaRPr sz="3000">
              <a:solidFill>
                <a:srgbClr val="000000"/>
              </a:solidFill>
              <a:latin typeface="Corbel"/>
              <a:ea typeface="Corbel"/>
              <a:cs typeface="Corbel"/>
              <a:sym typeface="Corbel"/>
            </a:endParaRPr>
          </a:p>
          <a:p>
            <a:pPr indent="-419100" lvl="0" marL="457200" rtl="0" algn="just">
              <a:spcBef>
                <a:spcPts val="0"/>
              </a:spcBef>
              <a:spcAft>
                <a:spcPts val="0"/>
              </a:spcAft>
              <a:buClr>
                <a:srgbClr val="002060"/>
              </a:buClr>
              <a:buSzPts val="3000"/>
              <a:buFont typeface="Calibri"/>
              <a:buChar char="❖"/>
            </a:pPr>
            <a:r>
              <a:rPr b="1" lang="tr-TR" sz="3000">
                <a:solidFill>
                  <a:srgbClr val="002060"/>
                </a:solidFill>
                <a:latin typeface="Calibri"/>
                <a:ea typeface="Calibri"/>
                <a:cs typeface="Calibri"/>
                <a:sym typeface="Calibri"/>
              </a:rPr>
              <a:t>Sadece bütçeye dönük değildir.</a:t>
            </a:r>
            <a:endParaRPr sz="3000">
              <a:solidFill>
                <a:srgbClr val="000000"/>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idx="1" type="body"/>
          </p:nvPr>
        </p:nvSpPr>
        <p:spPr>
          <a:xfrm>
            <a:off x="707225" y="1011375"/>
            <a:ext cx="10623000" cy="488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6525"/>
              <a:buNone/>
            </a:pPr>
            <a:r>
              <a:rPr b="1" lang="tr-TR" sz="3000"/>
              <a:t>  </a:t>
            </a:r>
            <a:r>
              <a:rPr b="1" lang="tr-TR" sz="3000">
                <a:solidFill>
                  <a:schemeClr val="accent5"/>
                </a:solidFill>
              </a:rPr>
              <a:t> 	</a:t>
            </a:r>
            <a:r>
              <a:rPr b="1" lang="tr-TR" sz="3000" u="sng">
                <a:solidFill>
                  <a:srgbClr val="FF0000"/>
                </a:solidFill>
                <a:latin typeface="Calibri"/>
                <a:ea typeface="Calibri"/>
                <a:cs typeface="Calibri"/>
                <a:sym typeface="Calibri"/>
                <a:hlinkClick r:id="rId3">
                  <a:extLst>
                    <a:ext uri="{A12FA001-AC4F-418D-AE19-62706E023703}">
                      <ahyp:hlinkClr val="tx"/>
                    </a:ext>
                  </a:extLst>
                </a:hlinkClick>
              </a:rPr>
              <a:t>5018 sayılı Kamu Mali Yönetimi ve Kontrol Kanununda stratejik plan;</a:t>
            </a:r>
            <a:endParaRPr sz="3000">
              <a:solidFill>
                <a:srgbClr val="FF0000"/>
              </a:solidFill>
            </a:endParaRPr>
          </a:p>
          <a:p>
            <a:pPr indent="0" lvl="0" marL="0" rtl="0" algn="just">
              <a:spcBef>
                <a:spcPts val="1300"/>
              </a:spcBef>
              <a:spcAft>
                <a:spcPts val="0"/>
              </a:spcAft>
              <a:buSzPts val="5075"/>
              <a:buNone/>
            </a:pPr>
            <a:r>
              <a:rPr b="1" lang="tr-TR" sz="3000">
                <a:solidFill>
                  <a:srgbClr val="002060"/>
                </a:solidFill>
                <a:latin typeface="Calibri"/>
                <a:ea typeface="Calibri"/>
                <a:cs typeface="Calibri"/>
                <a:sym typeface="Calibri"/>
              </a:rPr>
              <a:t>	</a:t>
            </a:r>
            <a:r>
              <a:rPr b="1" lang="tr-TR" sz="3000">
                <a:solidFill>
                  <a:srgbClr val="1155CC"/>
                </a:solidFill>
                <a:latin typeface="Arial"/>
                <a:ea typeface="Arial"/>
                <a:cs typeface="Arial"/>
                <a:sym typeface="Arial"/>
              </a:rPr>
              <a:t>Madde 9-</a:t>
            </a:r>
            <a:r>
              <a:rPr lang="tr-TR" sz="3000">
                <a:solidFill>
                  <a:srgbClr val="1155CC"/>
                </a:solidFill>
                <a:latin typeface="Arial"/>
                <a:ea typeface="Arial"/>
                <a:cs typeface="Arial"/>
                <a:sym typeface="Arial"/>
              </a:rPr>
              <a:t> </a:t>
            </a:r>
            <a:r>
              <a:rPr b="1" lang="tr-TR" sz="3000">
                <a:solidFill>
                  <a:srgbClr val="1155CC"/>
                </a:solidFill>
                <a:latin typeface="Calibri"/>
                <a:ea typeface="Calibri"/>
                <a:cs typeface="Calibri"/>
                <a:sym typeface="Calibri"/>
              </a:rPr>
              <a:t>«Stratejik Plan, </a:t>
            </a:r>
            <a:r>
              <a:rPr b="1" lang="tr-TR" sz="3000">
                <a:solidFill>
                  <a:srgbClr val="1155CC"/>
                </a:solidFill>
              </a:rPr>
              <a:t>Kamu idarelerinin orta ve uzun vadeli amaçlarını, temel ilke ve politikalarını, hedef ve önceliklerini, performans ölçütlerini, bunlara ulaşmak için izlenecek yöntemler ile kaynak dağılımlarını içeren planı</a:t>
            </a:r>
            <a:r>
              <a:rPr b="1" lang="tr-TR" sz="3000">
                <a:solidFill>
                  <a:srgbClr val="1155CC"/>
                </a:solidFill>
                <a:latin typeface="Calibri"/>
                <a:ea typeface="Calibri"/>
                <a:cs typeface="Calibri"/>
                <a:sym typeface="Calibri"/>
              </a:rPr>
              <a:t>» </a:t>
            </a:r>
            <a:endParaRPr sz="3000">
              <a:solidFill>
                <a:srgbClr val="1155CC"/>
              </a:solidFill>
            </a:endParaRPr>
          </a:p>
          <a:p>
            <a:pPr indent="0" lvl="0" marL="0" rtl="0" algn="just">
              <a:spcBef>
                <a:spcPts val="1300"/>
              </a:spcBef>
              <a:spcAft>
                <a:spcPts val="0"/>
              </a:spcAft>
              <a:buSzPts val="5075"/>
              <a:buNone/>
            </a:pPr>
            <a:r>
              <a:rPr b="1" lang="tr-TR" sz="3000">
                <a:solidFill>
                  <a:srgbClr val="002060"/>
                </a:solidFill>
                <a:latin typeface="Calibri"/>
                <a:ea typeface="Calibri"/>
                <a:cs typeface="Calibri"/>
                <a:sym typeface="Calibri"/>
              </a:rPr>
              <a:t>	olarak tanımlanmaktadır</a:t>
            </a:r>
            <a:r>
              <a:rPr b="1" lang="tr-TR" sz="3000">
                <a:solidFill>
                  <a:srgbClr val="002060"/>
                </a:solidFill>
              </a:rPr>
              <a:t>.</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nvSpPr>
        <p:spPr>
          <a:xfrm>
            <a:off x="381650" y="1006925"/>
            <a:ext cx="11447400" cy="4793100"/>
          </a:xfrm>
          <a:prstGeom prst="rect">
            <a:avLst/>
          </a:prstGeom>
          <a:noFill/>
          <a:ln>
            <a:noFill/>
          </a:ln>
        </p:spPr>
        <p:txBody>
          <a:bodyPr anchorCtr="0" anchor="t" bIns="91425" lIns="91425" spcFirstLastPara="1" rIns="91425" wrap="square" tIns="91425">
            <a:spAutoFit/>
          </a:bodyPr>
          <a:lstStyle/>
          <a:p>
            <a:pPr indent="444500" lvl="0" marL="0" rtl="0" algn="just">
              <a:lnSpc>
                <a:spcPct val="127000"/>
              </a:lnSpc>
              <a:spcBef>
                <a:spcPts val="0"/>
              </a:spcBef>
              <a:spcAft>
                <a:spcPts val="0"/>
              </a:spcAft>
              <a:buNone/>
            </a:pPr>
            <a:r>
              <a:rPr b="1" lang="tr-TR" sz="2000">
                <a:solidFill>
                  <a:srgbClr val="FF0000"/>
                </a:solidFill>
              </a:rPr>
              <a:t>Stratejik planlama ve performans esaslı program bütçe</a:t>
            </a:r>
            <a:r>
              <a:rPr b="1" baseline="30000" lang="tr-TR" sz="2000">
                <a:solidFill>
                  <a:srgbClr val="0000EF"/>
                </a:solidFill>
                <a:latin typeface="Times New Roman"/>
                <a:ea typeface="Times New Roman"/>
                <a:cs typeface="Times New Roman"/>
                <a:sym typeface="Times New Roman"/>
              </a:rPr>
              <a:t>[8][9]</a:t>
            </a:r>
            <a:endParaRPr b="1" baseline="30000" sz="2000">
              <a:solidFill>
                <a:srgbClr val="0000EF"/>
              </a:solidFill>
              <a:latin typeface="Times New Roman"/>
              <a:ea typeface="Times New Roman"/>
              <a:cs typeface="Times New Roman"/>
              <a:sym typeface="Times New Roman"/>
            </a:endParaRPr>
          </a:p>
          <a:p>
            <a:pPr indent="444500" lvl="0" marL="0" rtl="0" algn="just">
              <a:lnSpc>
                <a:spcPct val="127000"/>
              </a:lnSpc>
              <a:spcBef>
                <a:spcPts val="0"/>
              </a:spcBef>
              <a:spcAft>
                <a:spcPts val="0"/>
              </a:spcAft>
              <a:buNone/>
            </a:pPr>
            <a:r>
              <a:rPr b="1" lang="tr-TR" sz="2000">
                <a:solidFill>
                  <a:schemeClr val="dk1"/>
                </a:solidFill>
              </a:rPr>
              <a:t>Madde 9-</a:t>
            </a:r>
            <a:r>
              <a:rPr b="1" lang="tr-TR" sz="2000">
                <a:solidFill>
                  <a:schemeClr val="dk1"/>
                </a:solidFill>
              </a:rPr>
              <a:t> Kamu idareleri; kalkınma planları, Cumhurbaşkanı tarafından belirlenen politikalar,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a:t>
            </a:r>
            <a:endParaRPr b="1" sz="2000">
              <a:solidFill>
                <a:schemeClr val="dk1"/>
              </a:solidFill>
            </a:endParaRPr>
          </a:p>
          <a:p>
            <a:pPr indent="444500" lvl="0" marL="0" rtl="0" algn="just">
              <a:lnSpc>
                <a:spcPct val="127000"/>
              </a:lnSpc>
              <a:spcBef>
                <a:spcPts val="0"/>
              </a:spcBef>
              <a:spcAft>
                <a:spcPts val="0"/>
              </a:spcAft>
              <a:buNone/>
            </a:pPr>
            <a:r>
              <a:rPr b="1" lang="tr-TR" sz="2000">
                <a:solidFill>
                  <a:srgbClr val="1155CC"/>
                </a:solidFill>
              </a:rPr>
              <a:t>Kamu idareleri, kamu hizmetlerinin istenilen düzeyde ve kalitede sunulabilmesi için bütçeleri ile program ve proje bazında kaynak tahsislerini; stratejik planlarına, yıllık amaç ve hedefleri ile performans göstergelerine dayandırmak zorundadırlar.</a:t>
            </a:r>
            <a:endParaRPr b="1" sz="2000">
              <a:solidFill>
                <a:srgbClr val="1155CC"/>
              </a:solidFill>
            </a:endParaRPr>
          </a:p>
          <a:p>
            <a:pPr indent="444500" lvl="0" marL="0" rtl="0" algn="just">
              <a:lnSpc>
                <a:spcPct val="127000"/>
              </a:lnSpc>
              <a:spcBef>
                <a:spcPts val="0"/>
              </a:spcBef>
              <a:spcAft>
                <a:spcPts val="0"/>
              </a:spcAft>
              <a:buNone/>
            </a:pPr>
            <a:r>
              <a:rPr b="1" lang="tr-TR" sz="2000">
                <a:solidFill>
                  <a:schemeClr val="dk1"/>
                </a:solidFill>
              </a:rPr>
              <a:t>Stratejik plan hazırlamakla yükümlü olacak kamu idarelerinin ve stratejik planlama sürecine ilişkin takvimin tespitine, stratejik planların politikalar, kalkınma planı ve programlarla ilişkilendirilmesine yönelik usul ve esaslar Cumhurbaşkanı tarafından belirlenir.</a:t>
            </a:r>
            <a:endParaRPr b="1"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21"/>
          <p:cNvGrpSpPr/>
          <p:nvPr/>
        </p:nvGrpSpPr>
        <p:grpSpPr>
          <a:xfrm>
            <a:off x="495337" y="2631000"/>
            <a:ext cx="11446482" cy="858087"/>
            <a:chOff x="495212" y="2399313"/>
            <a:chExt cx="11446482" cy="858087"/>
          </a:xfrm>
        </p:grpSpPr>
        <p:sp>
          <p:nvSpPr>
            <p:cNvPr id="144" name="Google Shape;144;p21"/>
            <p:cNvSpPr/>
            <p:nvPr/>
          </p:nvSpPr>
          <p:spPr>
            <a:xfrm>
              <a:off x="4597694" y="2399313"/>
              <a:ext cx="7344000" cy="8580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21"/>
            <p:cNvSpPr/>
            <p:nvPr/>
          </p:nvSpPr>
          <p:spPr>
            <a:xfrm flipH="1">
              <a:off x="1820772" y="2399325"/>
              <a:ext cx="936600" cy="856800"/>
            </a:xfrm>
            <a:prstGeom prst="rect">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21"/>
            <p:cNvSpPr/>
            <p:nvPr/>
          </p:nvSpPr>
          <p:spPr>
            <a:xfrm rot="-5400000">
              <a:off x="2370152" y="2247609"/>
              <a:ext cx="857775" cy="1161206"/>
            </a:xfrm>
            <a:prstGeom prst="flowChartOffpageConnector">
              <a:avLst/>
            </a:prstGeom>
            <a:solidFill>
              <a:srgbClr val="A729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21"/>
            <p:cNvSpPr/>
            <p:nvPr/>
          </p:nvSpPr>
          <p:spPr>
            <a:xfrm>
              <a:off x="1820850" y="2502500"/>
              <a:ext cx="1325700" cy="661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tr-TR" sz="2000">
                  <a:solidFill>
                    <a:srgbClr val="FFFFFF"/>
                  </a:solidFill>
                  <a:latin typeface="Roboto"/>
                  <a:ea typeface="Roboto"/>
                  <a:cs typeface="Roboto"/>
                  <a:sym typeface="Roboto"/>
                </a:rPr>
                <a:t>BÖLÜM</a:t>
              </a:r>
              <a:endParaRPr b="1" sz="2000">
                <a:solidFill>
                  <a:srgbClr val="FFFFFF"/>
                </a:solidFill>
                <a:latin typeface="Roboto"/>
                <a:ea typeface="Roboto"/>
                <a:cs typeface="Roboto"/>
                <a:sym typeface="Roboto"/>
              </a:endParaRPr>
            </a:p>
          </p:txBody>
        </p:sp>
        <p:sp>
          <p:nvSpPr>
            <p:cNvPr id="148" name="Google Shape;148;p21"/>
            <p:cNvSpPr/>
            <p:nvPr/>
          </p:nvSpPr>
          <p:spPr>
            <a:xfrm>
              <a:off x="495212" y="2399313"/>
              <a:ext cx="1325700" cy="8565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21"/>
            <p:cNvSpPr/>
            <p:nvPr/>
          </p:nvSpPr>
          <p:spPr>
            <a:xfrm>
              <a:off x="495212" y="2399322"/>
              <a:ext cx="1325700" cy="856800"/>
            </a:xfrm>
            <a:prstGeom prst="rect">
              <a:avLst/>
            </a:prstGeom>
            <a:solidFill>
              <a:srgbClr val="BE2F2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tr-TR" sz="3500">
                  <a:solidFill>
                    <a:srgbClr val="FFFFFF"/>
                  </a:solidFill>
                  <a:latin typeface="Roboto"/>
                  <a:ea typeface="Roboto"/>
                  <a:cs typeface="Roboto"/>
                  <a:sym typeface="Roboto"/>
                </a:rPr>
                <a:t>B</a:t>
              </a:r>
              <a:endParaRPr b="1" sz="3500">
                <a:solidFill>
                  <a:srgbClr val="FFFFFF"/>
                </a:solidFill>
                <a:latin typeface="Roboto"/>
                <a:ea typeface="Roboto"/>
                <a:cs typeface="Roboto"/>
                <a:sym typeface="Roboto"/>
              </a:endParaRPr>
            </a:p>
          </p:txBody>
        </p:sp>
        <p:sp>
          <p:nvSpPr>
            <p:cNvPr id="150" name="Google Shape;150;p21"/>
            <p:cNvSpPr/>
            <p:nvPr/>
          </p:nvSpPr>
          <p:spPr>
            <a:xfrm>
              <a:off x="3379651" y="2400900"/>
              <a:ext cx="8561700" cy="856500"/>
            </a:xfrm>
            <a:prstGeom prst="rect">
              <a:avLst/>
            </a:prstGeom>
            <a:solidFill>
              <a:srgbClr val="F4CC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tr-TR" sz="2000">
                  <a:solidFill>
                    <a:srgbClr val="990000"/>
                  </a:solidFill>
                </a:rPr>
                <a:t>B. GİRESUN ÜNİVERSİTESİ STRATEJİK PLAN TARİHÇESİ</a:t>
              </a:r>
              <a:endParaRPr b="1" sz="2000">
                <a:solidFill>
                  <a:srgbClr val="990000"/>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F88C4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