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  <p:sldMasterId id="214748368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6858000" cx="12192000"/>
  <p:notesSz cx="6858000" cy="9144000"/>
  <p:embeddedFontLst>
    <p:embeddedFont>
      <p:font typeface="Corbel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9E036E-847F-44E9-BF26-BE8ABD6AD86A}">
  <a:tblStyle styleId="{FE9E036E-847F-44E9-BF26-BE8ABD6AD86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orbel-bold.fntdata"/><Relationship Id="rId30" Type="http://schemas.openxmlformats.org/officeDocument/2006/relationships/font" Target="fonts/Corbel-regular.fntdata"/><Relationship Id="rId11" Type="http://schemas.openxmlformats.org/officeDocument/2006/relationships/slide" Target="slides/slide4.xml"/><Relationship Id="rId33" Type="http://schemas.openxmlformats.org/officeDocument/2006/relationships/font" Target="fonts/Corbel-boldItalic.fntdata"/><Relationship Id="rId10" Type="http://schemas.openxmlformats.org/officeDocument/2006/relationships/slide" Target="slides/slide3.xml"/><Relationship Id="rId32" Type="http://schemas.openxmlformats.org/officeDocument/2006/relationships/font" Target="fonts/Corbel-italic.fntdata"/><Relationship Id="rId13" Type="http://schemas.openxmlformats.org/officeDocument/2006/relationships/slide" Target="slides/slide6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5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8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7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Resim Yazısı">
  <p:cSld name="Başlık ve Resim Yazısı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im Yazılı Alıntı">
  <p:cSld name="Resim Yazılı Alıntı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23" name="Google Shape;123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sim Kartı">
  <p:cSld name="İsim Kartı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ıntı İsim Kartı">
  <p:cSld name="Alıntı İsim Kartı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6" name="Google Shape;136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ğru veya Yanlış">
  <p:cSld name="Doğru veya Yanlış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6" name="Google Shape;146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3" name="Google Shape;153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00" name="Google Shape;200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0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7" name="Google Shape;207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0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1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4" name="Google Shape;214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2" name="Google Shape;52;p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2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21" name="Google Shape;221;p22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22" name="Google Shape;222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3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9" name="Google Shape;229;p23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30" name="Google Shape;230;p23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1" name="Google Shape;231;p23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32" name="Google Shape;232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6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50" name="Google Shape;250;p26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1" name="Google Shape;251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7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27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9" name="Google Shape;259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Resim Yazısı">
  <p:cSld name="Başlık ve Resim Yazısı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8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6" name="Google Shape;266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8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im Yazılı Alıntı">
  <p:cSld name="Resim Yazılı Alıntı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9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73" name="Google Shape;273;p29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4" name="Google Shape;274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9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78" name="Google Shape;278;p29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79" name="Google Shape;279;p29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sim Kartı">
  <p:cSld name="İsim Kartı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0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83" name="Google Shape;283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ıntı İsim Kartı">
  <p:cSld name="Alıntı İsim Kartı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31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90" name="Google Shape;290;p31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91" name="Google Shape;291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1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95" name="Google Shape;295;p31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96" name="Google Shape;296;p3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ğru veya Yanlış">
  <p:cSld name="Doğru veya Yanlış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32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300" name="Google Shape;300;p32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301" name="Google Shape;301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3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308" name="Google Shape;308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4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315" name="Google Shape;315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3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6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6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1E5DD"/>
            </a:gs>
            <a:gs pos="83000">
              <a:srgbClr val="D1E5DD"/>
            </a:gs>
            <a:gs pos="98000">
              <a:srgbClr val="69ABCF"/>
            </a:gs>
            <a:gs pos="100000">
              <a:schemeClr val="lt1"/>
            </a:gs>
          </a:gsLst>
          <a:path path="circle">
            <a:fillToRect b="0%" l="100%" r="0%" t="100%"/>
          </a:path>
          <a:tileRect b="-100%" l="0%" r="-100%" t="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1E5DD"/>
            </a:gs>
            <a:gs pos="83000">
              <a:srgbClr val="D1E5DD"/>
            </a:gs>
            <a:gs pos="98000">
              <a:srgbClr val="69ABCF"/>
            </a:gs>
            <a:gs pos="100000">
              <a:schemeClr val="lt1"/>
            </a:gs>
          </a:gsLst>
          <a:path path="circle">
            <a:fillToRect b="0%" l="100%" r="0%" t="100%"/>
          </a:path>
          <a:tileRect b="-100%" l="0%" r="-100%" t="0%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8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66" name="Google Shape;166;p18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18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79" name="Google Shape;179;p18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18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3" name="Google Shape;193;p18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4" name="Google Shape;194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5" name="Google Shape;195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6" name="Google Shape;196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type="ctrTitle"/>
          </p:nvPr>
        </p:nvSpPr>
        <p:spPr>
          <a:xfrm>
            <a:off x="1297663" y="2990668"/>
            <a:ext cx="9596673" cy="19827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entury Gothic"/>
              <a:buNone/>
            </a:pPr>
            <a:r>
              <a:rPr b="1" lang="tr-TR" sz="2800">
                <a:solidFill>
                  <a:srgbClr val="C00000"/>
                </a:solidFill>
              </a:rPr>
              <a:t>Kamu İç Kontrol Rehberi: </a:t>
            </a:r>
            <a:br>
              <a:rPr b="1" lang="tr-TR" sz="4000">
                <a:solidFill>
                  <a:srgbClr val="C00000"/>
                </a:solidFill>
              </a:rPr>
            </a:br>
            <a:r>
              <a:rPr b="1" lang="tr-TR" sz="6000">
                <a:solidFill>
                  <a:srgbClr val="C00000"/>
                </a:solidFill>
              </a:rPr>
              <a:t>Uygulamada Karşılaşılan Sorunlar ve Çözüm Yolları</a:t>
            </a:r>
            <a:endParaRPr b="1" i="1" sz="1600">
              <a:solidFill>
                <a:srgbClr val="A10101"/>
              </a:solidFill>
            </a:endParaRPr>
          </a:p>
        </p:txBody>
      </p:sp>
      <p:sp>
        <p:nvSpPr>
          <p:cNvPr id="324" name="Google Shape;324;p35"/>
          <p:cNvSpPr txBox="1"/>
          <p:nvPr>
            <p:ph idx="1" type="subTitle"/>
          </p:nvPr>
        </p:nvSpPr>
        <p:spPr>
          <a:xfrm>
            <a:off x="1394658" y="6147303"/>
            <a:ext cx="9144000" cy="53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tr-TR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Şubat 2026</a:t>
            </a:r>
            <a:endParaRPr b="1" sz="2000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5" name="Google Shape;32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5401" y="125982"/>
            <a:ext cx="1881199" cy="18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5"/>
          <p:cNvSpPr txBox="1"/>
          <p:nvPr/>
        </p:nvSpPr>
        <p:spPr>
          <a:xfrm>
            <a:off x="1547058" y="1872556"/>
            <a:ext cx="9144000" cy="932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1" i="0" lang="tr-TR" sz="20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Noto Sans Symbols"/>
              <a:buNone/>
            </a:pPr>
            <a:r>
              <a:rPr b="1" i="0" lang="tr-TR" sz="22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İÇ DENETİM BİRİMİ</a:t>
            </a:r>
            <a:endParaRPr b="1" i="0" sz="20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35"/>
          <p:cNvSpPr txBox="1"/>
          <p:nvPr/>
        </p:nvSpPr>
        <p:spPr>
          <a:xfrm>
            <a:off x="1394658" y="5293262"/>
            <a:ext cx="9144000" cy="53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rPr b="1" i="0" lang="tr-TR" sz="2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Hüseyin AKÇAY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rPr b="1" i="0" lang="tr-TR" sz="2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İç Denetçi</a:t>
            </a:r>
            <a:endParaRPr b="1" i="0" sz="2000" u="none" cap="none" strike="noStrik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2 – İSG, KALİTE VE İÇ KONTROL RİSKLERİNİN KARIŞTIRILMASI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4"/>
          <p:cNvSpPr txBox="1"/>
          <p:nvPr/>
        </p:nvSpPr>
        <p:spPr>
          <a:xfrm>
            <a:off x="1425678" y="1620655"/>
            <a:ext cx="10153703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İç kontrol riskleri, birimin stratejik hedeflerine ve iş süreçlerine odaklanırken; İSG ve Kalite riskleri daha çok fiziksel güvenlik ve ürün/hizmet standartlarına odaklanır.</a:t>
            </a:r>
            <a:endParaRPr/>
          </a:p>
        </p:txBody>
      </p:sp>
      <p:graphicFrame>
        <p:nvGraphicFramePr>
          <p:cNvPr id="387" name="Google Shape;387;p44"/>
          <p:cNvGraphicFramePr/>
          <p:nvPr/>
        </p:nvGraphicFramePr>
        <p:xfrm>
          <a:off x="1752600" y="32617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{FE9E036E-847F-44E9-BF26-BE8ABD6AD86A}</a:tableStyleId>
              </a:tblPr>
              <a:tblGrid>
                <a:gridCol w="2113225"/>
                <a:gridCol w="3548950"/>
                <a:gridCol w="363045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Özellik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İSG &amp; Kalite Riskleri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İç Kontrol Riskleri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Odak Noktası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İnsan sağlığı, fiziksel güven ve ürün standardı.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Hedeflere ulaşma, mevzuata uyum ve kaynak yönetimi.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Soru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"Çalışan yaralanır mı?" veya "Hizmet kusurlu mu?"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"İş süreci aksar mı?" veya "Kamu zararı oluşur mu?"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Örnek Kayıp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Yaralanma, cihaz bozulması, personel/öğrenci şikayeti.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Bütçe aşımı, yetki suistimali, hatalı ödeme, veri sızıntısı.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2 – İSG, KALİTE VE İÇ KONTROL RİSKLERİNİN KARIŞTIRILMASI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t/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5"/>
          <p:cNvSpPr txBox="1"/>
          <p:nvPr/>
        </p:nvSpPr>
        <p:spPr>
          <a:xfrm>
            <a:off x="941560" y="1412430"/>
            <a:ext cx="11250440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1" i="0" lang="tr-TR" sz="2800" u="sng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İSG RİSKİ</a:t>
            </a: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: Personelin kablolara takılıp düşmesi.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1" i="0" lang="tr-TR" sz="2800" u="sng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İÇ KONTROL RİSKİ</a:t>
            </a: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: Mezuniyet şartlarını taşımayan bir öğrenciye yanlışlıkla diploma düzenlenmesi.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1" i="1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"Eğer bu olay gerçekleşirse, fakültenin/birimin stratejik planındaki hedeflere ulaşması engellenir mi?"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Cevap sadece "bir kişi yaralanır" ise bu bir İSG riskidir.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Cevap "süreç durur, kurum dava edilir veya kaynaklar boşa gider" ise bu bir İÇ KONTROL riskidir.</a:t>
            </a:r>
            <a:endParaRPr b="0" i="0" sz="2800" u="none" cap="none" strike="noStrike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6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3 - "İMZA ENFLASYONU" 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6"/>
          <p:cNvSpPr txBox="1"/>
          <p:nvPr/>
        </p:nvSpPr>
        <p:spPr>
          <a:xfrm>
            <a:off x="1425678" y="1258529"/>
            <a:ext cx="9773459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Senaryo: Bir ödeme sürecinde hata yapılmaması için kontrol mekanizması olarak 7 farklı kişinin imzası zorunlu tutulmuştur.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Sorun: İmza sayısı arttıkça "nasıl olsa benden önceki/sonraki kontrol etmiştir" algısı oluşur (Sorumluluğun yayılması). Sonuçta hata en sona kadar gider ve kimse fark etmez.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b="0" i="1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Fazla imza, güçlü kontrol demek değildir. Önemli olan imza sayısı değil, imzalayanın neyi kontrol ettiğini bilmesidir."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7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3 – İMZA ENFLASYONU 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7"/>
          <p:cNvSpPr txBox="1"/>
          <p:nvPr/>
        </p:nvSpPr>
        <p:spPr>
          <a:xfrm>
            <a:off x="1425678" y="1258529"/>
            <a:ext cx="5699399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Vaka: Bir ödemede 7 imza olması.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Sonuç: Sorumluluğun yayılması ("Başkası bakmıştır").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Örnek: Vergi Borcu Sorgulaması</a:t>
            </a:r>
            <a:endParaRPr/>
          </a:p>
        </p:txBody>
      </p:sp>
      <p:pic>
        <p:nvPicPr>
          <p:cNvPr id="406" name="Google Shape;40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0070" y="1258529"/>
            <a:ext cx="4223442" cy="4223442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  <p:sp>
        <p:nvSpPr>
          <p:cNvPr id="407" name="Google Shape;407;p47"/>
          <p:cNvSpPr/>
          <p:nvPr/>
        </p:nvSpPr>
        <p:spPr>
          <a:xfrm>
            <a:off x="8790915" y="1855960"/>
            <a:ext cx="1439501" cy="461727"/>
          </a:xfrm>
          <a:prstGeom prst="ellipse">
            <a:avLst/>
          </a:prstGeom>
          <a:solidFill>
            <a:schemeClr val="accen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Nasılsa herkes kontrol etmiştir</a:t>
            </a:r>
            <a:endParaRPr b="0" i="0" sz="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8"/>
          <p:cNvSpPr txBox="1"/>
          <p:nvPr/>
        </p:nvSpPr>
        <p:spPr>
          <a:xfrm>
            <a:off x="1523999" y="635770"/>
            <a:ext cx="9729457" cy="5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4 - EKSİK/HATALI İŞ AKIŞ ŞEMALARI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8"/>
          <p:cNvSpPr txBox="1"/>
          <p:nvPr/>
        </p:nvSpPr>
        <p:spPr>
          <a:xfrm>
            <a:off x="1425678" y="1276539"/>
            <a:ext cx="10422193" cy="5202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Senaryo: Birim, rehber gereği iş akış şemalarını hazırlamış ve duvara asmıştır. Ancak süreçteki personel değişmiş, mevzuat güncellenmiş ve aslında işler şemada yazılandan farklı bir yolla yürütülmeye başlanmıştır.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Sorun: İş akış şeması sadece bir "resim" haline gelmiştir. Yeni gelen personel eski (ve yanlış) şemaya bakarak hata yapar veya kimse şemaya bakmadığı için süreçteki kritik bir kontrol adımı atlanır.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1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"İş akış şeması yaşayan bir dokümandır. Mevzuat veya personel değiştiğinde şemayı güncellemiyorsanız, o şema sizin için bir rehber değil, sadece bir duvar süsüdür."</a:t>
            </a:r>
            <a:endParaRPr b="0" i="1" sz="2800" u="none" cap="none" strike="noStrike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8"/>
          <p:cNvSpPr/>
          <p:nvPr/>
        </p:nvSpPr>
        <p:spPr>
          <a:xfrm>
            <a:off x="298766" y="1587636"/>
            <a:ext cx="1160826" cy="569695"/>
          </a:xfrm>
          <a:prstGeom prst="rect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48"/>
          <p:cNvSpPr/>
          <p:nvPr/>
        </p:nvSpPr>
        <p:spPr>
          <a:xfrm>
            <a:off x="220302" y="3430758"/>
            <a:ext cx="1303697" cy="701946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48"/>
          <p:cNvSpPr/>
          <p:nvPr/>
        </p:nvSpPr>
        <p:spPr>
          <a:xfrm>
            <a:off x="298766" y="5094978"/>
            <a:ext cx="1079469" cy="690186"/>
          </a:xfrm>
          <a:prstGeom prst="diamond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9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4 – EKSİK/HATALI İŞ AKIŞ ŞEMALARI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0838" y="1502876"/>
            <a:ext cx="3605359" cy="489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9"/>
          <p:cNvPicPr preferRelativeResize="0"/>
          <p:nvPr/>
        </p:nvPicPr>
        <p:blipFill rotWithShape="1">
          <a:blip r:embed="rId4">
            <a:alphaModFix/>
          </a:blip>
          <a:srcRect b="0" l="0" r="0" t="20105"/>
          <a:stretch/>
        </p:blipFill>
        <p:spPr>
          <a:xfrm>
            <a:off x="704904" y="1910281"/>
            <a:ext cx="6168028" cy="345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4 – İŞ AKIŞ ŞEMALARINDAKİ TEMEL SEMBOLLER 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760" y="1702050"/>
            <a:ext cx="4311025" cy="45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0"/>
          <p:cNvSpPr/>
          <p:nvPr/>
        </p:nvSpPr>
        <p:spPr>
          <a:xfrm>
            <a:off x="1783533" y="1702050"/>
            <a:ext cx="1692998" cy="6880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030A0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0"/>
          <p:cNvSpPr/>
          <p:nvPr/>
        </p:nvSpPr>
        <p:spPr>
          <a:xfrm>
            <a:off x="8030423" y="3964850"/>
            <a:ext cx="1376127" cy="62468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0"/>
          <p:cNvSpPr/>
          <p:nvPr/>
        </p:nvSpPr>
        <p:spPr>
          <a:xfrm>
            <a:off x="2063116" y="2833636"/>
            <a:ext cx="1476349" cy="60658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1"/>
          <p:cNvSpPr txBox="1"/>
          <p:nvPr/>
        </p:nvSpPr>
        <p:spPr>
          <a:xfrm>
            <a:off x="1542107" y="128688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4 – EKSİK/HATALI İŞ AKIŞ ŞEMALARI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0653" y="715227"/>
            <a:ext cx="3605359" cy="489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1"/>
          <p:cNvPicPr preferRelativeResize="0"/>
          <p:nvPr/>
        </p:nvPicPr>
        <p:blipFill rotWithShape="1">
          <a:blip r:embed="rId4">
            <a:alphaModFix/>
          </a:blip>
          <a:srcRect b="0" l="0" r="0" t="20105"/>
          <a:stretch/>
        </p:blipFill>
        <p:spPr>
          <a:xfrm>
            <a:off x="704904" y="1267488"/>
            <a:ext cx="6168028" cy="345389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1"/>
          <p:cNvSpPr/>
          <p:nvPr/>
        </p:nvSpPr>
        <p:spPr>
          <a:xfrm>
            <a:off x="2607399" y="2109462"/>
            <a:ext cx="4897924" cy="19012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1"/>
          <p:cNvSpPr/>
          <p:nvPr/>
        </p:nvSpPr>
        <p:spPr>
          <a:xfrm>
            <a:off x="1184653" y="4916127"/>
            <a:ext cx="6096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Doğrudan Temin Yöntemiyle Yapılacak Alımlara İlişkin Tebliğini “Alımlara ilişkin uygulama esasları:</a:t>
            </a:r>
            <a:endParaRPr b="1" sz="1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Alımlar için onay belgesi düzenlenmesi</a:t>
            </a:r>
            <a:r>
              <a:rPr lang="tr-TR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onayı takiben harcama yetkilisince görevlendirilen kişi veya kişiler tarafından piyasada fiyat araştırması yapılması ve buna ilişkin belgelerin dayanakları ile birlikte onay belgesine eklenmesi zorunludur.</a:t>
            </a:r>
            <a:endParaRPr sz="1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2"/>
          <p:cNvSpPr txBox="1"/>
          <p:nvPr/>
        </p:nvSpPr>
        <p:spPr>
          <a:xfrm>
            <a:off x="1524000" y="635770"/>
            <a:ext cx="9285838" cy="5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5 -"GEREKSİZ HASSASİYET"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2"/>
          <p:cNvSpPr txBox="1"/>
          <p:nvPr/>
        </p:nvSpPr>
        <p:spPr>
          <a:xfrm>
            <a:off x="1425678" y="1276539"/>
            <a:ext cx="10422193" cy="5202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Senaryo: Birimdeki tüm personelin yaptığı işler "Hassas Görev" olarak tanımlanmıştır. Birimdeki 20 personelin 20'si de hassas görevlidir.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Sorun: Herkes hassas ise, aslında hiç kimse hassas değildir. </a:t>
            </a:r>
            <a:endParaRPr sz="2800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"Hassas görev listesi hazırlarken </a:t>
            </a:r>
            <a:r>
              <a:rPr b="1" lang="tr-TR" sz="2800" u="sng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'bu kişi hata yaparsa kurumun itibarı veya bütçesi telafi edilemez zarar görür mü?</a:t>
            </a:r>
            <a:r>
              <a:rPr lang="tr-TR" sz="2800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' sorusunu sorun. Cevap hayırsa, o görev hassas değildir."</a:t>
            </a:r>
            <a:endParaRPr sz="2800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3"/>
          <p:cNvSpPr txBox="1"/>
          <p:nvPr/>
        </p:nvSpPr>
        <p:spPr>
          <a:xfrm>
            <a:off x="1524000" y="635770"/>
            <a:ext cx="9285838" cy="5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6 - GÖREV TANIMLARI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3"/>
          <p:cNvSpPr txBox="1"/>
          <p:nvPr/>
        </p:nvSpPr>
        <p:spPr>
          <a:xfrm>
            <a:off x="1425678" y="1276539"/>
            <a:ext cx="10422193" cy="5202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Birimdeki bazı personelin yaptığı işler Görev Tanımı olarak tanımlanmamıştır ya da eksik/hatalı tanımlanmıştır 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Görevler yazılı metinler yerine şifahi talimatlarla yürütülür.</a:t>
            </a:r>
            <a:endParaRPr sz="2800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Hatalı Tanım: "Evrak işlerini takip eder." (Hangi evrak? Nereye? Kimden?)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Doğru Tanım: "Gelen öğrenci dilekçelerinin EBYS üzerinden kayıtlarını yapar, ilgili bölüm başkanlığına sevkini sağlar ve yasal süresi (15 gün) içinde cevaplanmasını takip eder."</a:t>
            </a:r>
            <a:endParaRPr sz="2800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SUNUM PLANI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6"/>
          <p:cNvSpPr txBox="1"/>
          <p:nvPr/>
        </p:nvSpPr>
        <p:spPr>
          <a:xfrm>
            <a:off x="1425678" y="1258529"/>
            <a:ext cx="10422193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3600"/>
              <a:buFont typeface="Century Gothic"/>
              <a:buAutoNum type="arabicPeriod"/>
            </a:pPr>
            <a:r>
              <a:rPr b="1" i="0" lang="tr-TR" sz="36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İç Kontrol Nedir, Ne Değildir?</a:t>
            </a:r>
            <a:endParaRPr/>
          </a:p>
          <a:p>
            <a:pPr indent="-514350" lvl="0" marL="51435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3600"/>
              <a:buFont typeface="Century Gothic"/>
              <a:buAutoNum type="arabicPeriod"/>
            </a:pPr>
            <a:r>
              <a:rPr b="1" i="0" lang="tr-TR" sz="36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Denetimlerde En Çok Karşılaşılan Bulgular</a:t>
            </a:r>
            <a:endParaRPr b="1" i="0" sz="3600" u="none" cap="none" strike="noStrike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3600"/>
              <a:buFont typeface="Century Gothic"/>
              <a:buAutoNum type="arabicPeriod"/>
            </a:pPr>
            <a:r>
              <a:rPr b="1" i="0" lang="tr-TR" sz="36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Örnekler</a:t>
            </a:r>
            <a:endParaRPr/>
          </a:p>
          <a:p>
            <a:pPr indent="-514350" lvl="0" marL="51435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3600"/>
              <a:buFont typeface="Century Gothic"/>
              <a:buAutoNum type="arabicPeriod"/>
            </a:pPr>
            <a:r>
              <a:rPr b="1" i="0" lang="tr-TR" sz="36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Doğru-Yanlış Cetveli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br>
              <a:rPr b="0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4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DOĞRU MU? YANLIŞ MI? 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4"/>
          <p:cNvSpPr txBox="1"/>
          <p:nvPr/>
        </p:nvSpPr>
        <p:spPr>
          <a:xfrm>
            <a:off x="1425678" y="1258529"/>
            <a:ext cx="10422193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0" name="Google Shape;460;p54"/>
          <p:cNvGraphicFramePr/>
          <p:nvPr/>
        </p:nvGraphicFramePr>
        <p:xfrm>
          <a:off x="2100403" y="12585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{FE9E036E-847F-44E9-BF26-BE8ABD6AD86A}</a:tableStyleId>
              </a:tblPr>
              <a:tblGrid>
                <a:gridCol w="1846900"/>
                <a:gridCol w="3195875"/>
                <a:gridCol w="4110275"/>
              </a:tblGrid>
              <a:tr h="37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Uygulama Konusu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YANLIŞ (Yaygın Hata)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DOĞRU (Rehber Uygulaması)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Sorumluluk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İç kontrol, Strateji Geliştirme Birimi'nin hazırladığı dosyalardan ibarettir.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İç kontrol sadece yöneticinin sorumluluğundadır.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İç kontrol, kurumdaki her personelin günlük işinin ayrılmaz bir parçasıdır.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 Belirleme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 formlarını üst yöneticiye ayıp olmasın diye yılda bir kez doldururuz.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Riskler, birimin hedeflerine ulaşmasını engeller ve her an güncellenebilir.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3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İş Akışları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İş akış şemaları mevzuat gereği bir kez çizilir ve dosyaya kaldırılır.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İş akışları, bir personelin yerine başkası geldiğinde veya mevzuat değiştiğinde güncellenen, işin nasıl yürüyeceğini gösteren canlı rehberlerdir.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Kontrol Sayısı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 kadar çok imza ve onay katmanı varsa, kontrol o kadar güçlüdür.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Önemli olan riskli noktaya tam isabet kontrol koymaktır.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Hassas Görevler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Birimdeki herkesin görevini 'Hassas Görev' olarak tanımlarsak hata yapmayız.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Hassas görevler sadece kritik risk taşıyan pozisyonlar için seçilmelidir.</a:t>
                      </a:r>
                      <a:endParaRPr sz="14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0075" marB="30075" marR="45125" marL="451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5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DOĞRU MU? YANLIŞ MI? 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5"/>
          <p:cNvSpPr txBox="1"/>
          <p:nvPr/>
        </p:nvSpPr>
        <p:spPr>
          <a:xfrm>
            <a:off x="1425678" y="1258529"/>
            <a:ext cx="10422193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7" name="Google Shape;467;p55"/>
          <p:cNvGraphicFramePr/>
          <p:nvPr/>
        </p:nvGraphicFramePr>
        <p:xfrm>
          <a:off x="1828722" y="1881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{FE9E036E-847F-44E9-BF26-BE8ABD6AD86A}</a:tableStyleId>
              </a:tblPr>
              <a:tblGrid>
                <a:gridCol w="4083200"/>
                <a:gridCol w="48322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MİT (Yanlış Bilinen)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GERÇEK (Doğru Uygulama)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İç kontrol çok fazla form doldurmaktır.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İç kontrol, işi doğru yapma yöntemidir.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İç kontrol sadece yöneticinin sorumluluğundadır.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Her personel kendi işinin kontrolörüdür.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Riskler bir kez belirlenir ve biter.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Riskler, çevre ve şartlar değiştikçe güncellenir.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İç denetçi hata bulmaya çalışır.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İç denetçi sistemi iyileştirmek için rehberlik eder.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6"/>
          <p:cNvSpPr txBox="1"/>
          <p:nvPr/>
        </p:nvSpPr>
        <p:spPr>
          <a:xfrm>
            <a:off x="1524000" y="3117621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tr-TR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Teşekkürler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İÇ KONTROL NEDİR, NE DEĞİLDİR? 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7"/>
          <p:cNvSpPr txBox="1"/>
          <p:nvPr/>
        </p:nvSpPr>
        <p:spPr>
          <a:xfrm>
            <a:off x="1425679" y="1258529"/>
            <a:ext cx="6179232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Ne Değildir?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Sadece Strateji biriminin işi, ek angarya, denetimden kaçma formu.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Nedir?</a:t>
            </a:r>
            <a:endParaRPr b="1" i="0" sz="2800" u="none" cap="none" strike="noStrike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Yönetim aracı, kurumsal sigorta, işleri standartlaştırma yolu.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"İç kontrol bir varış noktası değil, bir yolculuktur." (Sistem kurulup bırakılmaz, sürekli iyileştirilir.)</a:t>
            </a:r>
            <a:endParaRPr b="0" i="0" sz="2800" u="none" cap="none" strike="noStrike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4911" y="1533808"/>
            <a:ext cx="4015966" cy="4015966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kx="0" rotWithShape="0" algn="bl" stA="33000" stPos="0" sy="-100000" ky="0"/>
          </a:effectLst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8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İÇ KONTROL NEDİR, NE DEĞİLDİR? 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2666" y="1734844"/>
            <a:ext cx="4273990" cy="4273990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  <p:sp>
        <p:nvSpPr>
          <p:cNvPr id="347" name="Google Shape;347;p38"/>
          <p:cNvSpPr/>
          <p:nvPr/>
        </p:nvSpPr>
        <p:spPr>
          <a:xfrm>
            <a:off x="8637760" y="1579162"/>
            <a:ext cx="3403349" cy="39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000"/>
              <a:buFont typeface="Arial"/>
              <a:buChar char="•"/>
            </a:pPr>
            <a:r>
              <a:rPr b="0" i="0" lang="tr-TR" sz="2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İç kontrol, kaza yapmanızı engellemekten ziyade, bir kaza veya hata olduğunda sizin (ve birimin) en az hasarla kurtulmanızı sağlar.</a:t>
            </a:r>
            <a:endParaRPr b="0" i="0" sz="2000" u="none" cap="none" strike="noStrike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000"/>
              <a:buFont typeface="Arial"/>
              <a:buChar char="•"/>
            </a:pPr>
            <a:r>
              <a:rPr b="0" i="0" lang="tr-TR" sz="2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"Emniyet kemeri takmak bir angarya mıdır, yoksa hayat kurtaran bir araç mı?"</a:t>
            </a:r>
            <a:endParaRPr/>
          </a:p>
        </p:txBody>
      </p:sp>
      <p:sp>
        <p:nvSpPr>
          <p:cNvPr id="348" name="Google Shape;348;p38"/>
          <p:cNvSpPr/>
          <p:nvPr/>
        </p:nvSpPr>
        <p:spPr>
          <a:xfrm>
            <a:off x="270849" y="1425274"/>
            <a:ext cx="3930713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000"/>
              <a:buFont typeface="Arial"/>
              <a:buChar char="•"/>
            </a:pPr>
            <a:r>
              <a:rPr b="0" i="0" lang="tr-TR" sz="2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İç kontrol bir otomobilin ekranıdır.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000"/>
              <a:buFont typeface="Arial"/>
              <a:buChar char="•"/>
            </a:pPr>
            <a:r>
              <a:rPr b="1" i="0" lang="tr-TR" sz="2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Hız göstergesi: </a:t>
            </a:r>
            <a:r>
              <a:rPr b="0" i="0" lang="tr-TR" sz="2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Hedeflere ne kadar yaklaştınız?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000"/>
              <a:buFont typeface="Arial"/>
              <a:buChar char="•"/>
            </a:pPr>
            <a:r>
              <a:rPr b="1" i="0" lang="tr-TR" sz="2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Yakıt göstergesi: </a:t>
            </a:r>
            <a:r>
              <a:rPr b="0" i="0" lang="tr-TR" sz="2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Kaynakların (bütçe/personel) durumu.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000"/>
              <a:buFont typeface="Arial"/>
              <a:buChar char="•"/>
            </a:pPr>
            <a:r>
              <a:rPr b="1" i="0" lang="tr-TR" sz="2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Uyarı lambaları: </a:t>
            </a:r>
            <a:r>
              <a:rPr b="0" i="0" lang="tr-TR" sz="2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Riskler </a:t>
            </a:r>
            <a:br>
              <a:rPr b="0" i="0" lang="tr-TR" sz="2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(İç kontrol burada "arıza lambası" yanmadan önce sizi uyaran sistemdir).</a:t>
            </a:r>
            <a:endParaRPr b="0" i="0" sz="2000" u="none" cap="none" strike="noStrike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9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İÇ KONTROL NEDİR, NE DEĞİLDİR? 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9"/>
          <p:cNvSpPr txBox="1"/>
          <p:nvPr/>
        </p:nvSpPr>
        <p:spPr>
          <a:xfrm>
            <a:off x="1425678" y="1258529"/>
            <a:ext cx="10253291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4000"/>
              <a:buFont typeface="Calibri"/>
              <a:buNone/>
            </a:pPr>
            <a:r>
              <a:rPr b="1" i="0" lang="tr-TR" sz="4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5018 Sayılı Kanun, Madde 63</a:t>
            </a:r>
            <a:endParaRPr b="1" i="0" sz="4000" u="none" cap="none" strike="noStrike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A1E0D"/>
              </a:buClr>
              <a:buSzPts val="4000"/>
              <a:buFont typeface="Arial"/>
              <a:buChar char="•"/>
            </a:pPr>
            <a:r>
              <a:rPr b="0" i="0" lang="tr-TR" sz="4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İç Denetim, iç kontrol sisteminin </a:t>
            </a:r>
            <a:r>
              <a:rPr b="0" i="0" lang="tr-TR" sz="4000" u="sng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ne kadar etkili olduğunu değerlendirmek </a:t>
            </a:r>
            <a:r>
              <a:rPr b="0" i="0" lang="tr-TR" sz="40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ve yönetime öneriler sunmak amacıyla yapılan bağımsız ve nesnel bir faaliyettir.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DENETİMLERDE EN ÇOK KARŞILAŞILAN BULGULAR 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0"/>
          <p:cNvSpPr txBox="1"/>
          <p:nvPr/>
        </p:nvSpPr>
        <p:spPr>
          <a:xfrm>
            <a:off x="1425678" y="1258529"/>
            <a:ext cx="10422193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Kopyala / Yapıştır Risk Analizi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İSG – Kalite riskleri ile İç Kontrol risklerinin karıştırılması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İmza Enflasyonu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Eksik/Hatalı İş Akış Şemaları - Sembollerin yanlış kullanımı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Hassas görevler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Eksik/Hatalı Görev Tanımları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t/>
            </a:r>
            <a:endParaRPr b="0" i="0" sz="2800" u="none" cap="none" strike="noStrike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1 – "KOPYALA-YAPIŞTIR" RİSK ANALİZİ 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1"/>
          <p:cNvSpPr txBox="1"/>
          <p:nvPr/>
        </p:nvSpPr>
        <p:spPr>
          <a:xfrm>
            <a:off x="1425679" y="1258529"/>
            <a:ext cx="4730677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Vaka: Başka birimin risklerini kopyalayan "Hayali Risk Kaydı".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Sonuç: Gerçek tehlike görülmez, küçük sorunlara enerji harcanır.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800"/>
              <a:buFont typeface="Arial"/>
              <a:buChar char="•"/>
            </a:pPr>
            <a:r>
              <a:rPr b="0" i="0" lang="tr-TR" sz="28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"Kontrolün maliyeti, riskin maliyetini aşmamalıdır."</a:t>
            </a:r>
            <a:endParaRPr b="0" i="0" sz="2800" u="none" cap="none" strike="noStrike">
              <a:solidFill>
                <a:srgbClr val="1A1E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9566" y="1367073"/>
            <a:ext cx="4182701" cy="4182701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1 – "KOPYALA-YAPIŞTIR" RİSK ANALİZİ 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2"/>
          <p:cNvSpPr txBox="1"/>
          <p:nvPr/>
        </p:nvSpPr>
        <p:spPr>
          <a:xfrm>
            <a:off x="1425679" y="1258529"/>
            <a:ext cx="9574281" cy="5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E0D"/>
              </a:buClr>
              <a:buSzPts val="2400"/>
              <a:buFont typeface="Arial"/>
              <a:buChar char="•"/>
            </a:pPr>
            <a:r>
              <a:rPr b="0" i="0" lang="tr-TR" sz="24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Kütüphaneden her yıl yaklaşık 50 adet düşük maliyetli (roman, ders notu vb.) kitabın çalındığını varsayalım.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400"/>
              <a:buFont typeface="Arial"/>
              <a:buChar char="•"/>
            </a:pPr>
            <a:r>
              <a:rPr b="0" i="0" lang="tr-TR" sz="24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Riskin Maliyeti: Yıllık yaklaşık 15.000 TL (Kitapların piyasa değeri).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400"/>
              <a:buFont typeface="Arial"/>
              <a:buChar char="•"/>
            </a:pPr>
            <a:r>
              <a:rPr b="0" i="0" lang="tr-TR" sz="24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Kontrol Önerisi: Çıkışta herkese üst araması yapmak.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400"/>
              <a:buFont typeface="Arial"/>
              <a:buChar char="•"/>
            </a:pPr>
            <a:r>
              <a:rPr b="0" i="0" lang="tr-TR" sz="24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Kontrolün Maliyeti: 3 vardiya güvenlik personeli maaşı + operasyonel maliyet = Yıllık 1.5 Milyon TL+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A1E0D"/>
              </a:buClr>
              <a:buSzPts val="2400"/>
              <a:buFont typeface="Arial"/>
              <a:buChar char="•"/>
            </a:pPr>
            <a:r>
              <a:rPr b="0" i="0" lang="tr-TR" sz="2400" u="none" cap="none" strike="noStrike">
                <a:solidFill>
                  <a:srgbClr val="1A1E0D"/>
                </a:solidFill>
                <a:latin typeface="Calibri"/>
                <a:ea typeface="Calibri"/>
                <a:cs typeface="Calibri"/>
                <a:sym typeface="Calibri"/>
              </a:rPr>
              <a:t>Karar: Kontrol maliyeti, riskin maliyetini 100 kat aşıyor. Bu nedenle kütüphane kapısına basit bir RFID sensörü ekleyerek ve öğrenci kimlik kartı eşleşmesiyle "makul bir risk" üstlenerek çalışır.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/>
          <p:nvPr/>
        </p:nvSpPr>
        <p:spPr>
          <a:xfrm>
            <a:off x="1524000" y="635770"/>
            <a:ext cx="9144000" cy="62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tr-T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SORUN 1 – "KOPYALA-YAPIŞTIR" RİSK ANALİZİ 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0" name="Google Shape;380;p43"/>
          <p:cNvGraphicFramePr/>
          <p:nvPr/>
        </p:nvGraphicFramePr>
        <p:xfrm>
          <a:off x="1524000" y="17641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{FE9E036E-847F-44E9-BF26-BE8ABD6AD86A}</a:tableStyleId>
              </a:tblPr>
              <a:tblGrid>
                <a:gridCol w="2146050"/>
                <a:gridCol w="2408225"/>
                <a:gridCol w="540492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Birim Türü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Temel Risk Odağı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 Somut Risk Örneği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Akademik Birim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Mezuniyet ve Sınav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Hatalı not girişi nedeniyle öğrencinin mezun edilmemesi / edilmesi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Yüksekokul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Atölye Stok Takibi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Atölye ve laboratuvarlardaki eğitim materyali eksikliği sonucu derslerin aksaması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İdari Birimler</a:t>
                      </a:r>
                      <a:endParaRPr b="1"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Yaklaşık Maliyet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Yaklaşık maliyetin hatalı hesaplanması sonucu ihalenin iptal edilmesi veya kamu zararı oluşması.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Bilgi İşlem</a:t>
                      </a:r>
                      <a:endParaRPr b="1"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Veri Koruma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Siber saldırı / sistem çökmesi sonrası verilerin geri yüklenememesi.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Kütüphane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Varlık Koruma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>
                          <a:solidFill>
                            <a:srgbClr val="1F1F1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Nadir eserlerin veya veri tabanı erişiminin kaybı</a:t>
                      </a:r>
                      <a:endParaRPr/>
                    </a:p>
                  </a:txBody>
                  <a:tcPr marT="76200" marB="76200" marR="114300" marL="1143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1_Duman">
  <a:themeElements>
    <a:clrScheme name="Duma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uman">
  <a:themeElements>
    <a:clrScheme name="Duman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