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handoutMasterIdLst>
    <p:handoutMasterId r:id="rId42"/>
  </p:handoutMasterIdLst>
  <p:sldIdLst>
    <p:sldId id="256" r:id="rId2"/>
    <p:sldId id="306" r:id="rId3"/>
    <p:sldId id="307" r:id="rId4"/>
    <p:sldId id="308" r:id="rId5"/>
    <p:sldId id="312" r:id="rId6"/>
    <p:sldId id="313" r:id="rId7"/>
    <p:sldId id="314" r:id="rId8"/>
    <p:sldId id="304" r:id="rId9"/>
    <p:sldId id="262" r:id="rId10"/>
    <p:sldId id="259" r:id="rId11"/>
    <p:sldId id="303" r:id="rId12"/>
    <p:sldId id="263" r:id="rId13"/>
    <p:sldId id="288" r:id="rId14"/>
    <p:sldId id="269" r:id="rId15"/>
    <p:sldId id="270" r:id="rId16"/>
    <p:sldId id="271" r:id="rId17"/>
    <p:sldId id="272" r:id="rId18"/>
    <p:sldId id="274" r:id="rId19"/>
    <p:sldId id="275" r:id="rId20"/>
    <p:sldId id="276" r:id="rId21"/>
    <p:sldId id="267" r:id="rId22"/>
    <p:sldId id="277" r:id="rId23"/>
    <p:sldId id="305" r:id="rId24"/>
    <p:sldId id="278" r:id="rId25"/>
    <p:sldId id="279" r:id="rId26"/>
    <p:sldId id="300" r:id="rId27"/>
    <p:sldId id="280" r:id="rId28"/>
    <p:sldId id="281" r:id="rId29"/>
    <p:sldId id="285" r:id="rId30"/>
    <p:sldId id="301" r:id="rId31"/>
    <p:sldId id="286" r:id="rId32"/>
    <p:sldId id="302" r:id="rId33"/>
    <p:sldId id="294" r:id="rId34"/>
    <p:sldId id="295" r:id="rId35"/>
    <p:sldId id="296" r:id="rId36"/>
    <p:sldId id="297" r:id="rId37"/>
    <p:sldId id="298" r:id="rId38"/>
    <p:sldId id="299" r:id="rId39"/>
    <p:sldId id="290" r:id="rId4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4" autoAdjust="0"/>
    <p:restoredTop sz="95244" autoAdjust="0"/>
  </p:normalViewPr>
  <p:slideViewPr>
    <p:cSldViewPr snapToGrid="0">
      <p:cViewPr varScale="1">
        <p:scale>
          <a:sx n="73" d="100"/>
          <a:sy n="73" d="100"/>
        </p:scale>
        <p:origin x="1339"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259"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52399-C37F-4A77-8EBB-0F8DE700A63A}" type="doc">
      <dgm:prSet loTypeId="urn:microsoft.com/office/officeart/2008/layout/PictureAccentList" loCatId="list" qsTypeId="urn:microsoft.com/office/officeart/2005/8/quickstyle/3d2" qsCatId="3D" csTypeId="urn:microsoft.com/office/officeart/2005/8/colors/accent1_2" csCatId="accent1" phldr="1"/>
      <dgm:spPr/>
      <dgm:t>
        <a:bodyPr/>
        <a:lstStyle/>
        <a:p>
          <a:endParaRPr lang="tr-TR"/>
        </a:p>
      </dgm:t>
    </dgm:pt>
    <dgm:pt modelId="{10D3CF98-3C69-4D75-9B36-785A726A048A}">
      <dgm:prSet phldrT="[Metin]"/>
      <dgm:spPr/>
      <dgm:t>
        <a:bodyPr/>
        <a:lstStyle/>
        <a:p>
          <a:r>
            <a:rPr lang="tr-TR" b="1" dirty="0"/>
            <a:t>STRATEJİ</a:t>
          </a:r>
        </a:p>
      </dgm:t>
    </dgm:pt>
    <dgm:pt modelId="{D7217B06-CC5A-4D58-9B99-E863AF0383DF}" type="parTrans" cxnId="{48666AD8-A953-4384-A1E8-583610156E4D}">
      <dgm:prSet/>
      <dgm:spPr/>
      <dgm:t>
        <a:bodyPr/>
        <a:lstStyle/>
        <a:p>
          <a:endParaRPr lang="tr-TR"/>
        </a:p>
      </dgm:t>
    </dgm:pt>
    <dgm:pt modelId="{01DF4034-E652-4C1F-B683-F1433C786995}" type="sibTrans" cxnId="{48666AD8-A953-4384-A1E8-583610156E4D}">
      <dgm:prSet/>
      <dgm:spPr/>
      <dgm:t>
        <a:bodyPr/>
        <a:lstStyle/>
        <a:p>
          <a:endParaRPr lang="tr-TR"/>
        </a:p>
      </dgm:t>
    </dgm:pt>
    <dgm:pt modelId="{7AC724BD-AA29-4BFE-A886-66DE7DDA8626}">
      <dgm:prSet phldrT="[Metin]" custT="1"/>
      <dgm:spPr>
        <a:solidFill>
          <a:schemeClr val="accent1">
            <a:lumMod val="40000"/>
            <a:lumOff val="60000"/>
          </a:schemeClr>
        </a:solidFill>
      </dgm:spPr>
      <dgm:t>
        <a:bodyPr/>
        <a:lstStyle/>
        <a:p>
          <a:pPr algn="l"/>
          <a:r>
            <a:rPr lang="tr-TR" sz="2400" dirty="0"/>
            <a:t>Bir bütün içinde daha büyük öneme sahip olandır</a:t>
          </a:r>
        </a:p>
      </dgm:t>
    </dgm:pt>
    <dgm:pt modelId="{3B3018C1-97CD-4142-BBF4-A489083AB369}" type="parTrans" cxnId="{869ED6AD-851C-46EE-A1EB-2AB31E28E35D}">
      <dgm:prSet/>
      <dgm:spPr/>
      <dgm:t>
        <a:bodyPr/>
        <a:lstStyle/>
        <a:p>
          <a:endParaRPr lang="tr-TR"/>
        </a:p>
      </dgm:t>
    </dgm:pt>
    <dgm:pt modelId="{9C678A8C-B681-4A79-BF3E-2BAE166E923B}" type="sibTrans" cxnId="{869ED6AD-851C-46EE-A1EB-2AB31E28E35D}">
      <dgm:prSet/>
      <dgm:spPr/>
      <dgm:t>
        <a:bodyPr/>
        <a:lstStyle/>
        <a:p>
          <a:endParaRPr lang="tr-TR"/>
        </a:p>
      </dgm:t>
    </dgm:pt>
    <dgm:pt modelId="{4A2A3578-572E-47D4-A925-8D7A84F3076A}">
      <dgm:prSet phldrT="[Metin]" custT="1"/>
      <dgm:spPr>
        <a:solidFill>
          <a:schemeClr val="accent1">
            <a:lumMod val="40000"/>
            <a:lumOff val="60000"/>
          </a:schemeClr>
        </a:solidFill>
      </dgm:spPr>
      <dgm:t>
        <a:bodyPr/>
        <a:lstStyle/>
        <a:p>
          <a:pPr algn="l"/>
          <a:r>
            <a:rPr lang="tr-TR" sz="2400" dirty="0"/>
            <a:t>Hızlı, farklı, yaratıcı çözümler üretmek sureti ile başarılı olmaktır</a:t>
          </a:r>
        </a:p>
      </dgm:t>
    </dgm:pt>
    <dgm:pt modelId="{F10A6266-3870-4BF6-8956-9FF4C80240EA}" type="parTrans" cxnId="{1BE72BA7-9CBF-4CE7-8391-E7107A603805}">
      <dgm:prSet/>
      <dgm:spPr/>
      <dgm:t>
        <a:bodyPr/>
        <a:lstStyle/>
        <a:p>
          <a:endParaRPr lang="tr-TR"/>
        </a:p>
      </dgm:t>
    </dgm:pt>
    <dgm:pt modelId="{AA9D588A-1398-4E4B-88FE-B7C739E9F4A0}" type="sibTrans" cxnId="{1BE72BA7-9CBF-4CE7-8391-E7107A603805}">
      <dgm:prSet/>
      <dgm:spPr/>
      <dgm:t>
        <a:bodyPr/>
        <a:lstStyle/>
        <a:p>
          <a:endParaRPr lang="tr-TR"/>
        </a:p>
      </dgm:t>
    </dgm:pt>
    <dgm:pt modelId="{BF714D30-92FB-417E-9B9D-9AFF50818681}">
      <dgm:prSet phldrT="[Metin]" custT="1"/>
      <dgm:spPr>
        <a:solidFill>
          <a:schemeClr val="accent1">
            <a:lumMod val="40000"/>
            <a:lumOff val="60000"/>
          </a:schemeClr>
        </a:solidFill>
      </dgm:spPr>
      <dgm:t>
        <a:bodyPr/>
        <a:lstStyle/>
        <a:p>
          <a:pPr algn="l"/>
          <a:r>
            <a:rPr lang="tr-TR" sz="2400" dirty="0"/>
            <a:t>Uzlaşıları kırmak sureti ile başarılı olmaktır</a:t>
          </a:r>
        </a:p>
      </dgm:t>
    </dgm:pt>
    <dgm:pt modelId="{65593D01-D526-4820-8C99-F9DCA98379A4}" type="parTrans" cxnId="{CC66A0CC-AA09-4A0C-8970-7DB0BC98AEB8}">
      <dgm:prSet/>
      <dgm:spPr/>
      <dgm:t>
        <a:bodyPr/>
        <a:lstStyle/>
        <a:p>
          <a:endParaRPr lang="tr-TR"/>
        </a:p>
      </dgm:t>
    </dgm:pt>
    <dgm:pt modelId="{8F1ED31D-1E5A-4A98-AF29-E8D1AFE29102}" type="sibTrans" cxnId="{CC66A0CC-AA09-4A0C-8970-7DB0BC98AEB8}">
      <dgm:prSet/>
      <dgm:spPr/>
      <dgm:t>
        <a:bodyPr/>
        <a:lstStyle/>
        <a:p>
          <a:endParaRPr lang="tr-TR"/>
        </a:p>
      </dgm:t>
    </dgm:pt>
    <dgm:pt modelId="{DEE02355-77D6-41E7-A711-A9404F53D86C}">
      <dgm:prSet phldrT="[Metin]" custT="1"/>
      <dgm:spPr>
        <a:solidFill>
          <a:schemeClr val="accent1">
            <a:lumMod val="40000"/>
            <a:lumOff val="60000"/>
          </a:schemeClr>
        </a:solidFill>
      </dgm:spPr>
      <dgm:t>
        <a:bodyPr/>
        <a:lstStyle/>
        <a:p>
          <a:pPr algn="l"/>
          <a:r>
            <a:rPr lang="tr-TR" sz="2400" dirty="0"/>
            <a:t>Fikir ve düşünce kalitesidir</a:t>
          </a:r>
        </a:p>
      </dgm:t>
    </dgm:pt>
    <dgm:pt modelId="{D30E6003-EAA7-49B3-A25F-B1638AC0CD2D}" type="parTrans" cxnId="{30525AE9-308F-4478-8AE0-71E9BD4FB7E9}">
      <dgm:prSet/>
      <dgm:spPr/>
      <dgm:t>
        <a:bodyPr/>
        <a:lstStyle/>
        <a:p>
          <a:endParaRPr lang="tr-TR"/>
        </a:p>
      </dgm:t>
    </dgm:pt>
    <dgm:pt modelId="{FB04C24A-D0CB-412A-AD70-4ECF0F40E405}" type="sibTrans" cxnId="{30525AE9-308F-4478-8AE0-71E9BD4FB7E9}">
      <dgm:prSet/>
      <dgm:spPr/>
      <dgm:t>
        <a:bodyPr/>
        <a:lstStyle/>
        <a:p>
          <a:endParaRPr lang="tr-TR"/>
        </a:p>
      </dgm:t>
    </dgm:pt>
    <dgm:pt modelId="{5C19D8D1-F0E7-41BE-A726-F8BDEB88AB83}">
      <dgm:prSet phldrT="[Metin]" custT="1"/>
      <dgm:spPr>
        <a:solidFill>
          <a:schemeClr val="accent1">
            <a:lumMod val="40000"/>
            <a:lumOff val="60000"/>
          </a:schemeClr>
        </a:solidFill>
      </dgm:spPr>
      <dgm:t>
        <a:bodyPr/>
        <a:lstStyle/>
        <a:p>
          <a:pPr algn="just"/>
          <a:r>
            <a:rPr lang="tr-TR" sz="2400" dirty="0"/>
            <a:t>Başarılı olmak için yapmakta olduklarımızdır.</a:t>
          </a:r>
        </a:p>
      </dgm:t>
    </dgm:pt>
    <dgm:pt modelId="{1BE8DE40-661C-4AF9-95BE-28D817D5051B}" type="parTrans" cxnId="{3B82F42F-6EE6-43D6-9CB8-79A579721AD5}">
      <dgm:prSet/>
      <dgm:spPr/>
      <dgm:t>
        <a:bodyPr/>
        <a:lstStyle/>
        <a:p>
          <a:endParaRPr lang="tr-TR"/>
        </a:p>
      </dgm:t>
    </dgm:pt>
    <dgm:pt modelId="{3B476217-9A18-4337-906E-A754E3587086}" type="sibTrans" cxnId="{3B82F42F-6EE6-43D6-9CB8-79A579721AD5}">
      <dgm:prSet/>
      <dgm:spPr/>
      <dgm:t>
        <a:bodyPr/>
        <a:lstStyle/>
        <a:p>
          <a:endParaRPr lang="tr-TR"/>
        </a:p>
      </dgm:t>
    </dgm:pt>
    <dgm:pt modelId="{0C805EBB-E155-4273-A405-2F01B0831DC6}" type="pres">
      <dgm:prSet presAssocID="{FFA52399-C37F-4A77-8EBB-0F8DE700A63A}" presName="layout" presStyleCnt="0">
        <dgm:presLayoutVars>
          <dgm:chMax/>
          <dgm:chPref/>
          <dgm:dir/>
          <dgm:animOne val="branch"/>
          <dgm:animLvl val="lvl"/>
          <dgm:resizeHandles/>
        </dgm:presLayoutVars>
      </dgm:prSet>
      <dgm:spPr/>
    </dgm:pt>
    <dgm:pt modelId="{EF9F7A5B-5007-4E8D-8722-E309B42C5C53}" type="pres">
      <dgm:prSet presAssocID="{10D3CF98-3C69-4D75-9B36-785A726A048A}" presName="root" presStyleCnt="0">
        <dgm:presLayoutVars>
          <dgm:chMax/>
          <dgm:chPref val="4"/>
        </dgm:presLayoutVars>
      </dgm:prSet>
      <dgm:spPr/>
    </dgm:pt>
    <dgm:pt modelId="{69A5BEBA-D2DD-42AD-8B4D-E92FF7C10EB1}" type="pres">
      <dgm:prSet presAssocID="{10D3CF98-3C69-4D75-9B36-785A726A048A}" presName="rootComposite" presStyleCnt="0">
        <dgm:presLayoutVars/>
      </dgm:prSet>
      <dgm:spPr/>
    </dgm:pt>
    <dgm:pt modelId="{B532E00B-2033-4780-BC55-7F7F8D0DA6CD}" type="pres">
      <dgm:prSet presAssocID="{10D3CF98-3C69-4D75-9B36-785A726A048A}" presName="rootText" presStyleLbl="node0" presStyleIdx="0" presStyleCnt="1" custScaleX="132542">
        <dgm:presLayoutVars>
          <dgm:chMax/>
          <dgm:chPref val="4"/>
        </dgm:presLayoutVars>
      </dgm:prSet>
      <dgm:spPr/>
    </dgm:pt>
    <dgm:pt modelId="{90182088-3621-4C8E-8896-57795F6997E8}" type="pres">
      <dgm:prSet presAssocID="{10D3CF98-3C69-4D75-9B36-785A726A048A}" presName="childShape" presStyleCnt="0">
        <dgm:presLayoutVars>
          <dgm:chMax val="0"/>
          <dgm:chPref val="0"/>
        </dgm:presLayoutVars>
      </dgm:prSet>
      <dgm:spPr/>
    </dgm:pt>
    <dgm:pt modelId="{0BC30792-9C4C-401F-B0E9-1A51E7E12EE8}" type="pres">
      <dgm:prSet presAssocID="{7AC724BD-AA29-4BFE-A886-66DE7DDA8626}" presName="childComposite" presStyleCnt="0">
        <dgm:presLayoutVars>
          <dgm:chMax val="0"/>
          <dgm:chPref val="0"/>
        </dgm:presLayoutVars>
      </dgm:prSet>
      <dgm:spPr/>
    </dgm:pt>
    <dgm:pt modelId="{095AC30D-E6C3-4368-8C8B-FC46F88841E0}" type="pres">
      <dgm:prSet presAssocID="{7AC724BD-AA29-4BFE-A886-66DE7DDA8626}" presName="Image" presStyleLbl="node1" presStyleIdx="0" presStyleCnt="5"/>
      <dgm:spPr/>
    </dgm:pt>
    <dgm:pt modelId="{098FDAB4-F721-4847-9E54-1CF7280EECB4}" type="pres">
      <dgm:prSet presAssocID="{7AC724BD-AA29-4BFE-A886-66DE7DDA8626}" presName="childText" presStyleLbl="lnNode1" presStyleIdx="0" presStyleCnt="5" custScaleX="138459">
        <dgm:presLayoutVars>
          <dgm:chMax val="0"/>
          <dgm:chPref val="0"/>
          <dgm:bulletEnabled val="1"/>
        </dgm:presLayoutVars>
      </dgm:prSet>
      <dgm:spPr/>
    </dgm:pt>
    <dgm:pt modelId="{0C6D5341-7B83-4D25-9896-612B3CFE94E5}" type="pres">
      <dgm:prSet presAssocID="{4A2A3578-572E-47D4-A925-8D7A84F3076A}" presName="childComposite" presStyleCnt="0">
        <dgm:presLayoutVars>
          <dgm:chMax val="0"/>
          <dgm:chPref val="0"/>
        </dgm:presLayoutVars>
      </dgm:prSet>
      <dgm:spPr/>
    </dgm:pt>
    <dgm:pt modelId="{1131BDA4-7BB4-4781-8953-855472A86191}" type="pres">
      <dgm:prSet presAssocID="{4A2A3578-572E-47D4-A925-8D7A84F3076A}" presName="Image" presStyleLbl="node1" presStyleIdx="1" presStyleCnt="5"/>
      <dgm:spPr/>
    </dgm:pt>
    <dgm:pt modelId="{A4E5B86E-E797-4962-8F49-C4A5050F09AF}" type="pres">
      <dgm:prSet presAssocID="{4A2A3578-572E-47D4-A925-8D7A84F3076A}" presName="childText" presStyleLbl="lnNode1" presStyleIdx="1" presStyleCnt="5" custScaleX="138459">
        <dgm:presLayoutVars>
          <dgm:chMax val="0"/>
          <dgm:chPref val="0"/>
          <dgm:bulletEnabled val="1"/>
        </dgm:presLayoutVars>
      </dgm:prSet>
      <dgm:spPr/>
    </dgm:pt>
    <dgm:pt modelId="{A5A6B0BC-4716-4E2A-A6EE-86E645071380}" type="pres">
      <dgm:prSet presAssocID="{BF714D30-92FB-417E-9B9D-9AFF50818681}" presName="childComposite" presStyleCnt="0">
        <dgm:presLayoutVars>
          <dgm:chMax val="0"/>
          <dgm:chPref val="0"/>
        </dgm:presLayoutVars>
      </dgm:prSet>
      <dgm:spPr/>
    </dgm:pt>
    <dgm:pt modelId="{55B31195-D917-4693-B98A-4F31EDD2790A}" type="pres">
      <dgm:prSet presAssocID="{BF714D30-92FB-417E-9B9D-9AFF50818681}" presName="Image" presStyleLbl="node1" presStyleIdx="2" presStyleCnt="5"/>
      <dgm:spPr/>
    </dgm:pt>
    <dgm:pt modelId="{7CA1F534-5868-4E41-98A6-A1A71418D5CF}" type="pres">
      <dgm:prSet presAssocID="{BF714D30-92FB-417E-9B9D-9AFF50818681}" presName="childText" presStyleLbl="lnNode1" presStyleIdx="2" presStyleCnt="5" custScaleX="138459">
        <dgm:presLayoutVars>
          <dgm:chMax val="0"/>
          <dgm:chPref val="0"/>
          <dgm:bulletEnabled val="1"/>
        </dgm:presLayoutVars>
      </dgm:prSet>
      <dgm:spPr/>
    </dgm:pt>
    <dgm:pt modelId="{3DFEFFDC-810F-44CF-A097-3E66457E4860}" type="pres">
      <dgm:prSet presAssocID="{DEE02355-77D6-41E7-A711-A9404F53D86C}" presName="childComposite" presStyleCnt="0">
        <dgm:presLayoutVars>
          <dgm:chMax val="0"/>
          <dgm:chPref val="0"/>
        </dgm:presLayoutVars>
      </dgm:prSet>
      <dgm:spPr/>
    </dgm:pt>
    <dgm:pt modelId="{E0AA1BE0-C4E1-4F27-8CBC-078B3A69D8D7}" type="pres">
      <dgm:prSet presAssocID="{DEE02355-77D6-41E7-A711-A9404F53D86C}" presName="Image" presStyleLbl="node1" presStyleIdx="3" presStyleCnt="5"/>
      <dgm:spPr/>
    </dgm:pt>
    <dgm:pt modelId="{9F43CEF0-A50E-4AD8-928E-B2AE75E095E6}" type="pres">
      <dgm:prSet presAssocID="{DEE02355-77D6-41E7-A711-A9404F53D86C}" presName="childText" presStyleLbl="lnNode1" presStyleIdx="3" presStyleCnt="5" custScaleX="138459">
        <dgm:presLayoutVars>
          <dgm:chMax val="0"/>
          <dgm:chPref val="0"/>
          <dgm:bulletEnabled val="1"/>
        </dgm:presLayoutVars>
      </dgm:prSet>
      <dgm:spPr/>
    </dgm:pt>
    <dgm:pt modelId="{2C4FE773-3F9E-486E-BB39-7A07E2C981A9}" type="pres">
      <dgm:prSet presAssocID="{5C19D8D1-F0E7-41BE-A726-F8BDEB88AB83}" presName="childComposite" presStyleCnt="0">
        <dgm:presLayoutVars>
          <dgm:chMax val="0"/>
          <dgm:chPref val="0"/>
        </dgm:presLayoutVars>
      </dgm:prSet>
      <dgm:spPr/>
    </dgm:pt>
    <dgm:pt modelId="{294B5CD6-9593-40A5-98A1-50399BD8F34C}" type="pres">
      <dgm:prSet presAssocID="{5C19D8D1-F0E7-41BE-A726-F8BDEB88AB83}" presName="Image" presStyleLbl="node1" presStyleIdx="4" presStyleCnt="5"/>
      <dgm:spPr/>
    </dgm:pt>
    <dgm:pt modelId="{77490167-C8AA-4558-8A69-885BF3669177}" type="pres">
      <dgm:prSet presAssocID="{5C19D8D1-F0E7-41BE-A726-F8BDEB88AB83}" presName="childText" presStyleLbl="lnNode1" presStyleIdx="4" presStyleCnt="5" custScaleX="138459">
        <dgm:presLayoutVars>
          <dgm:chMax val="0"/>
          <dgm:chPref val="0"/>
          <dgm:bulletEnabled val="1"/>
        </dgm:presLayoutVars>
      </dgm:prSet>
      <dgm:spPr/>
    </dgm:pt>
  </dgm:ptLst>
  <dgm:cxnLst>
    <dgm:cxn modelId="{6ECB8B0A-C6CE-4050-97EF-3E58C315EE06}" type="presOf" srcId="{7AC724BD-AA29-4BFE-A886-66DE7DDA8626}" destId="{098FDAB4-F721-4847-9E54-1CF7280EECB4}" srcOrd="0" destOrd="0" presId="urn:microsoft.com/office/officeart/2008/layout/PictureAccentList"/>
    <dgm:cxn modelId="{3B82F42F-6EE6-43D6-9CB8-79A579721AD5}" srcId="{10D3CF98-3C69-4D75-9B36-785A726A048A}" destId="{5C19D8D1-F0E7-41BE-A726-F8BDEB88AB83}" srcOrd="4" destOrd="0" parTransId="{1BE8DE40-661C-4AF9-95BE-28D817D5051B}" sibTransId="{3B476217-9A18-4337-906E-A754E3587086}"/>
    <dgm:cxn modelId="{69D3F43E-DA2E-40FA-A358-4E27E308A036}" type="presOf" srcId="{10D3CF98-3C69-4D75-9B36-785A726A048A}" destId="{B532E00B-2033-4780-BC55-7F7F8D0DA6CD}" srcOrd="0" destOrd="0" presId="urn:microsoft.com/office/officeart/2008/layout/PictureAccentList"/>
    <dgm:cxn modelId="{612CA347-12BE-4FDE-8E52-72D2CA7CF602}" type="presOf" srcId="{BF714D30-92FB-417E-9B9D-9AFF50818681}" destId="{7CA1F534-5868-4E41-98A6-A1A71418D5CF}" srcOrd="0" destOrd="0" presId="urn:microsoft.com/office/officeart/2008/layout/PictureAccentList"/>
    <dgm:cxn modelId="{8ACD4E4D-8833-4580-94B5-BA0D8E1F7F19}" type="presOf" srcId="{5C19D8D1-F0E7-41BE-A726-F8BDEB88AB83}" destId="{77490167-C8AA-4558-8A69-885BF3669177}" srcOrd="0" destOrd="0" presId="urn:microsoft.com/office/officeart/2008/layout/PictureAccentList"/>
    <dgm:cxn modelId="{C1B3F972-571C-48DC-B83B-E049E96CA72A}" type="presOf" srcId="{DEE02355-77D6-41E7-A711-A9404F53D86C}" destId="{9F43CEF0-A50E-4AD8-928E-B2AE75E095E6}" srcOrd="0" destOrd="0" presId="urn:microsoft.com/office/officeart/2008/layout/PictureAccentList"/>
    <dgm:cxn modelId="{1BE72BA7-9CBF-4CE7-8391-E7107A603805}" srcId="{10D3CF98-3C69-4D75-9B36-785A726A048A}" destId="{4A2A3578-572E-47D4-A925-8D7A84F3076A}" srcOrd="1" destOrd="0" parTransId="{F10A6266-3870-4BF6-8956-9FF4C80240EA}" sibTransId="{AA9D588A-1398-4E4B-88FE-B7C739E9F4A0}"/>
    <dgm:cxn modelId="{869ED6AD-851C-46EE-A1EB-2AB31E28E35D}" srcId="{10D3CF98-3C69-4D75-9B36-785A726A048A}" destId="{7AC724BD-AA29-4BFE-A886-66DE7DDA8626}" srcOrd="0" destOrd="0" parTransId="{3B3018C1-97CD-4142-BBF4-A489083AB369}" sibTransId="{9C678A8C-B681-4A79-BF3E-2BAE166E923B}"/>
    <dgm:cxn modelId="{CC66A0CC-AA09-4A0C-8970-7DB0BC98AEB8}" srcId="{10D3CF98-3C69-4D75-9B36-785A726A048A}" destId="{BF714D30-92FB-417E-9B9D-9AFF50818681}" srcOrd="2" destOrd="0" parTransId="{65593D01-D526-4820-8C99-F9DCA98379A4}" sibTransId="{8F1ED31D-1E5A-4A98-AF29-E8D1AFE29102}"/>
    <dgm:cxn modelId="{48666AD8-A953-4384-A1E8-583610156E4D}" srcId="{FFA52399-C37F-4A77-8EBB-0F8DE700A63A}" destId="{10D3CF98-3C69-4D75-9B36-785A726A048A}" srcOrd="0" destOrd="0" parTransId="{D7217B06-CC5A-4D58-9B99-E863AF0383DF}" sibTransId="{01DF4034-E652-4C1F-B683-F1433C786995}"/>
    <dgm:cxn modelId="{911AFEE7-F160-4932-999C-68E2EA65A903}" type="presOf" srcId="{4A2A3578-572E-47D4-A925-8D7A84F3076A}" destId="{A4E5B86E-E797-4962-8F49-C4A5050F09AF}" srcOrd="0" destOrd="0" presId="urn:microsoft.com/office/officeart/2008/layout/PictureAccentList"/>
    <dgm:cxn modelId="{A1AFA7E8-637E-4873-A726-A04E43E5807F}" type="presOf" srcId="{FFA52399-C37F-4A77-8EBB-0F8DE700A63A}" destId="{0C805EBB-E155-4273-A405-2F01B0831DC6}" srcOrd="0" destOrd="0" presId="urn:microsoft.com/office/officeart/2008/layout/PictureAccentList"/>
    <dgm:cxn modelId="{30525AE9-308F-4478-8AE0-71E9BD4FB7E9}" srcId="{10D3CF98-3C69-4D75-9B36-785A726A048A}" destId="{DEE02355-77D6-41E7-A711-A9404F53D86C}" srcOrd="3" destOrd="0" parTransId="{D30E6003-EAA7-49B3-A25F-B1638AC0CD2D}" sibTransId="{FB04C24A-D0CB-412A-AD70-4ECF0F40E405}"/>
    <dgm:cxn modelId="{583D28A4-B2E6-415F-B5EA-424C3A1DE8A5}" type="presParOf" srcId="{0C805EBB-E155-4273-A405-2F01B0831DC6}" destId="{EF9F7A5B-5007-4E8D-8722-E309B42C5C53}" srcOrd="0" destOrd="0" presId="urn:microsoft.com/office/officeart/2008/layout/PictureAccentList"/>
    <dgm:cxn modelId="{5020AB77-2B34-4AD6-97ED-1F0A9E66278D}" type="presParOf" srcId="{EF9F7A5B-5007-4E8D-8722-E309B42C5C53}" destId="{69A5BEBA-D2DD-42AD-8B4D-E92FF7C10EB1}" srcOrd="0" destOrd="0" presId="urn:microsoft.com/office/officeart/2008/layout/PictureAccentList"/>
    <dgm:cxn modelId="{D0B3512F-CF15-4B94-9699-472AC01112BE}" type="presParOf" srcId="{69A5BEBA-D2DD-42AD-8B4D-E92FF7C10EB1}" destId="{B532E00B-2033-4780-BC55-7F7F8D0DA6CD}" srcOrd="0" destOrd="0" presId="urn:microsoft.com/office/officeart/2008/layout/PictureAccentList"/>
    <dgm:cxn modelId="{F0F653E4-5D5E-43E8-BC3D-7484BAE2B000}" type="presParOf" srcId="{EF9F7A5B-5007-4E8D-8722-E309B42C5C53}" destId="{90182088-3621-4C8E-8896-57795F6997E8}" srcOrd="1" destOrd="0" presId="urn:microsoft.com/office/officeart/2008/layout/PictureAccentList"/>
    <dgm:cxn modelId="{A618648D-9261-4F1F-98D4-1A42F4B02025}" type="presParOf" srcId="{90182088-3621-4C8E-8896-57795F6997E8}" destId="{0BC30792-9C4C-401F-B0E9-1A51E7E12EE8}" srcOrd="0" destOrd="0" presId="urn:microsoft.com/office/officeart/2008/layout/PictureAccentList"/>
    <dgm:cxn modelId="{CB44F79D-4001-4443-B8F1-8B27AA7663FF}" type="presParOf" srcId="{0BC30792-9C4C-401F-B0E9-1A51E7E12EE8}" destId="{095AC30D-E6C3-4368-8C8B-FC46F88841E0}" srcOrd="0" destOrd="0" presId="urn:microsoft.com/office/officeart/2008/layout/PictureAccentList"/>
    <dgm:cxn modelId="{81B4EE03-96CD-4170-901A-C5C33EBFCB13}" type="presParOf" srcId="{0BC30792-9C4C-401F-B0E9-1A51E7E12EE8}" destId="{098FDAB4-F721-4847-9E54-1CF7280EECB4}" srcOrd="1" destOrd="0" presId="urn:microsoft.com/office/officeart/2008/layout/PictureAccentList"/>
    <dgm:cxn modelId="{9A4A654D-86D7-4D52-BD49-20257A421B9B}" type="presParOf" srcId="{90182088-3621-4C8E-8896-57795F6997E8}" destId="{0C6D5341-7B83-4D25-9896-612B3CFE94E5}" srcOrd="1" destOrd="0" presId="urn:microsoft.com/office/officeart/2008/layout/PictureAccentList"/>
    <dgm:cxn modelId="{8B3164A7-08C9-4869-8D9E-E52E89878B2C}" type="presParOf" srcId="{0C6D5341-7B83-4D25-9896-612B3CFE94E5}" destId="{1131BDA4-7BB4-4781-8953-855472A86191}" srcOrd="0" destOrd="0" presId="urn:microsoft.com/office/officeart/2008/layout/PictureAccentList"/>
    <dgm:cxn modelId="{FE9B059B-918F-4E87-9540-C8500F65F7D9}" type="presParOf" srcId="{0C6D5341-7B83-4D25-9896-612B3CFE94E5}" destId="{A4E5B86E-E797-4962-8F49-C4A5050F09AF}" srcOrd="1" destOrd="0" presId="urn:microsoft.com/office/officeart/2008/layout/PictureAccentList"/>
    <dgm:cxn modelId="{1BDF4618-87DE-49C5-92A8-A19EC6F01A08}" type="presParOf" srcId="{90182088-3621-4C8E-8896-57795F6997E8}" destId="{A5A6B0BC-4716-4E2A-A6EE-86E645071380}" srcOrd="2" destOrd="0" presId="urn:microsoft.com/office/officeart/2008/layout/PictureAccentList"/>
    <dgm:cxn modelId="{A9331F53-F277-4F63-B1E6-15FCC8E24928}" type="presParOf" srcId="{A5A6B0BC-4716-4E2A-A6EE-86E645071380}" destId="{55B31195-D917-4693-B98A-4F31EDD2790A}" srcOrd="0" destOrd="0" presId="urn:microsoft.com/office/officeart/2008/layout/PictureAccentList"/>
    <dgm:cxn modelId="{0178CAED-91F5-426D-BCF5-AD9677407E30}" type="presParOf" srcId="{A5A6B0BC-4716-4E2A-A6EE-86E645071380}" destId="{7CA1F534-5868-4E41-98A6-A1A71418D5CF}" srcOrd="1" destOrd="0" presId="urn:microsoft.com/office/officeart/2008/layout/PictureAccentList"/>
    <dgm:cxn modelId="{1A55D5BC-0941-4C4C-ADBB-B014F121EE0F}" type="presParOf" srcId="{90182088-3621-4C8E-8896-57795F6997E8}" destId="{3DFEFFDC-810F-44CF-A097-3E66457E4860}" srcOrd="3" destOrd="0" presId="urn:microsoft.com/office/officeart/2008/layout/PictureAccentList"/>
    <dgm:cxn modelId="{54EFFA79-A41F-4ADB-8BC0-602D941DA809}" type="presParOf" srcId="{3DFEFFDC-810F-44CF-A097-3E66457E4860}" destId="{E0AA1BE0-C4E1-4F27-8CBC-078B3A69D8D7}" srcOrd="0" destOrd="0" presId="urn:microsoft.com/office/officeart/2008/layout/PictureAccentList"/>
    <dgm:cxn modelId="{0F925DE9-398B-4EB2-8E44-E50FC0C4524B}" type="presParOf" srcId="{3DFEFFDC-810F-44CF-A097-3E66457E4860}" destId="{9F43CEF0-A50E-4AD8-928E-B2AE75E095E6}" srcOrd="1" destOrd="0" presId="urn:microsoft.com/office/officeart/2008/layout/PictureAccentList"/>
    <dgm:cxn modelId="{D23151FD-5B96-48CC-80C6-FD83840F4ABB}" type="presParOf" srcId="{90182088-3621-4C8E-8896-57795F6997E8}" destId="{2C4FE773-3F9E-486E-BB39-7A07E2C981A9}" srcOrd="4" destOrd="0" presId="urn:microsoft.com/office/officeart/2008/layout/PictureAccentList"/>
    <dgm:cxn modelId="{0926CB08-580B-4E8A-871A-D753A8CF84E6}" type="presParOf" srcId="{2C4FE773-3F9E-486E-BB39-7A07E2C981A9}" destId="{294B5CD6-9593-40A5-98A1-50399BD8F34C}" srcOrd="0" destOrd="0" presId="urn:microsoft.com/office/officeart/2008/layout/PictureAccentList"/>
    <dgm:cxn modelId="{7EAAF580-F670-4B03-8D52-A6AE0A423ADC}" type="presParOf" srcId="{2C4FE773-3F9E-486E-BB39-7A07E2C981A9}" destId="{77490167-C8AA-4558-8A69-885BF3669177}" srcOrd="1" destOrd="0" presId="urn:microsoft.com/office/officeart/2008/layout/Pictu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A52399-C37F-4A77-8EBB-0F8DE700A63A}" type="doc">
      <dgm:prSet loTypeId="urn:microsoft.com/office/officeart/2008/layout/PictureAccentList" loCatId="list" qsTypeId="urn:microsoft.com/office/officeart/2005/8/quickstyle/3d2" qsCatId="3D" csTypeId="urn:microsoft.com/office/officeart/2005/8/colors/accent1_2" csCatId="accent1" phldr="1"/>
      <dgm:spPr/>
      <dgm:t>
        <a:bodyPr/>
        <a:lstStyle/>
        <a:p>
          <a:endParaRPr lang="tr-TR"/>
        </a:p>
      </dgm:t>
    </dgm:pt>
    <dgm:pt modelId="{10D3CF98-3C69-4D75-9B36-785A726A048A}">
      <dgm:prSet phldrT="[Metin]"/>
      <dgm:spPr/>
      <dgm:t>
        <a:bodyPr/>
        <a:lstStyle/>
        <a:p>
          <a:r>
            <a:rPr lang="tr-TR" b="1" dirty="0"/>
            <a:t>PLANLAMA</a:t>
          </a:r>
        </a:p>
      </dgm:t>
    </dgm:pt>
    <dgm:pt modelId="{D7217B06-CC5A-4D58-9B99-E863AF0383DF}" type="parTrans" cxnId="{48666AD8-A953-4384-A1E8-583610156E4D}">
      <dgm:prSet/>
      <dgm:spPr/>
      <dgm:t>
        <a:bodyPr/>
        <a:lstStyle/>
        <a:p>
          <a:endParaRPr lang="tr-TR"/>
        </a:p>
      </dgm:t>
    </dgm:pt>
    <dgm:pt modelId="{01DF4034-E652-4C1F-B683-F1433C786995}" type="sibTrans" cxnId="{48666AD8-A953-4384-A1E8-583610156E4D}">
      <dgm:prSet/>
      <dgm:spPr/>
      <dgm:t>
        <a:bodyPr/>
        <a:lstStyle/>
        <a:p>
          <a:endParaRPr lang="tr-TR"/>
        </a:p>
      </dgm:t>
    </dgm:pt>
    <dgm:pt modelId="{7AC724BD-AA29-4BFE-A886-66DE7DDA8626}">
      <dgm:prSet phldrT="[Metin]" custT="1"/>
      <dgm:spPr>
        <a:solidFill>
          <a:schemeClr val="accent1">
            <a:lumMod val="40000"/>
            <a:lumOff val="60000"/>
          </a:schemeClr>
        </a:solidFill>
      </dgm:spPr>
      <dgm:t>
        <a:bodyPr/>
        <a:lstStyle/>
        <a:p>
          <a:pPr algn="just"/>
          <a:r>
            <a:rPr lang="tr-TR" sz="2400" b="1" i="0" dirty="0">
              <a:solidFill>
                <a:srgbClr val="0070C0"/>
              </a:solidFill>
              <a:effectLst>
                <a:outerShdw blurRad="38100" dist="38100" dir="2700000" algn="tl">
                  <a:srgbClr val="000000">
                    <a:alpha val="43137"/>
                  </a:srgbClr>
                </a:outerShdw>
              </a:effectLst>
            </a:rPr>
            <a:t>GENİŞ ANLAMDA: </a:t>
          </a:r>
          <a:r>
            <a:rPr lang="tr-TR" sz="2400" b="0" i="0" dirty="0"/>
            <a:t>Şimdiki veriler ve gelecekteki muhtemel gelişmelerin ışığı altında belli bir amaca ulaşmada izlenecek yolu gösteren bir süreçtir.</a:t>
          </a:r>
          <a:endParaRPr lang="tr-TR" sz="2400" dirty="0"/>
        </a:p>
      </dgm:t>
    </dgm:pt>
    <dgm:pt modelId="{3B3018C1-97CD-4142-BBF4-A489083AB369}" type="parTrans" cxnId="{869ED6AD-851C-46EE-A1EB-2AB31E28E35D}">
      <dgm:prSet/>
      <dgm:spPr/>
      <dgm:t>
        <a:bodyPr/>
        <a:lstStyle/>
        <a:p>
          <a:endParaRPr lang="tr-TR"/>
        </a:p>
      </dgm:t>
    </dgm:pt>
    <dgm:pt modelId="{9C678A8C-B681-4A79-BF3E-2BAE166E923B}" type="sibTrans" cxnId="{869ED6AD-851C-46EE-A1EB-2AB31E28E35D}">
      <dgm:prSet/>
      <dgm:spPr/>
      <dgm:t>
        <a:bodyPr/>
        <a:lstStyle/>
        <a:p>
          <a:endParaRPr lang="tr-TR"/>
        </a:p>
      </dgm:t>
    </dgm:pt>
    <dgm:pt modelId="{4A2A3578-572E-47D4-A925-8D7A84F3076A}">
      <dgm:prSet phldrT="[Metin]" custT="1"/>
      <dgm:spPr>
        <a:solidFill>
          <a:schemeClr val="accent1">
            <a:lumMod val="40000"/>
            <a:lumOff val="60000"/>
          </a:schemeClr>
        </a:solidFill>
      </dgm:spPr>
      <dgm:t>
        <a:bodyPr/>
        <a:lstStyle/>
        <a:p>
          <a:pPr algn="just"/>
          <a:r>
            <a:rPr lang="tr-TR" sz="2400" b="1" dirty="0">
              <a:solidFill>
                <a:srgbClr val="0070C0"/>
              </a:solidFill>
              <a:effectLst>
                <a:outerShdw blurRad="38100" dist="38100" dir="2700000" algn="tl">
                  <a:srgbClr val="000000">
                    <a:alpha val="43137"/>
                  </a:srgbClr>
                </a:outerShdw>
              </a:effectLst>
            </a:rPr>
            <a:t>DAR ANLAMDA: </a:t>
          </a:r>
          <a:r>
            <a:rPr lang="tr-TR" sz="2400" b="0" i="0" dirty="0"/>
            <a:t>Ne yapılacağına, nasıl yapılacağına, neden yapılacağına, ne zaman yapılacağına, nerede yapılacağına ve bunları kimin yapacağına önceden karar vermektir.</a:t>
          </a:r>
          <a:endParaRPr lang="tr-TR" sz="2400" dirty="0"/>
        </a:p>
      </dgm:t>
    </dgm:pt>
    <dgm:pt modelId="{F10A6266-3870-4BF6-8956-9FF4C80240EA}" type="parTrans" cxnId="{1BE72BA7-9CBF-4CE7-8391-E7107A603805}">
      <dgm:prSet/>
      <dgm:spPr/>
      <dgm:t>
        <a:bodyPr/>
        <a:lstStyle/>
        <a:p>
          <a:endParaRPr lang="tr-TR"/>
        </a:p>
      </dgm:t>
    </dgm:pt>
    <dgm:pt modelId="{AA9D588A-1398-4E4B-88FE-B7C739E9F4A0}" type="sibTrans" cxnId="{1BE72BA7-9CBF-4CE7-8391-E7107A603805}">
      <dgm:prSet/>
      <dgm:spPr/>
      <dgm:t>
        <a:bodyPr/>
        <a:lstStyle/>
        <a:p>
          <a:endParaRPr lang="tr-TR"/>
        </a:p>
      </dgm:t>
    </dgm:pt>
    <dgm:pt modelId="{0C805EBB-E155-4273-A405-2F01B0831DC6}" type="pres">
      <dgm:prSet presAssocID="{FFA52399-C37F-4A77-8EBB-0F8DE700A63A}" presName="layout" presStyleCnt="0">
        <dgm:presLayoutVars>
          <dgm:chMax/>
          <dgm:chPref/>
          <dgm:dir/>
          <dgm:animOne val="branch"/>
          <dgm:animLvl val="lvl"/>
          <dgm:resizeHandles/>
        </dgm:presLayoutVars>
      </dgm:prSet>
      <dgm:spPr/>
    </dgm:pt>
    <dgm:pt modelId="{EF9F7A5B-5007-4E8D-8722-E309B42C5C53}" type="pres">
      <dgm:prSet presAssocID="{10D3CF98-3C69-4D75-9B36-785A726A048A}" presName="root" presStyleCnt="0">
        <dgm:presLayoutVars>
          <dgm:chMax/>
          <dgm:chPref val="4"/>
        </dgm:presLayoutVars>
      </dgm:prSet>
      <dgm:spPr/>
    </dgm:pt>
    <dgm:pt modelId="{69A5BEBA-D2DD-42AD-8B4D-E92FF7C10EB1}" type="pres">
      <dgm:prSet presAssocID="{10D3CF98-3C69-4D75-9B36-785A726A048A}" presName="rootComposite" presStyleCnt="0">
        <dgm:presLayoutVars/>
      </dgm:prSet>
      <dgm:spPr/>
    </dgm:pt>
    <dgm:pt modelId="{B532E00B-2033-4780-BC55-7F7F8D0DA6CD}" type="pres">
      <dgm:prSet presAssocID="{10D3CF98-3C69-4D75-9B36-785A726A048A}" presName="rootText" presStyleLbl="node0" presStyleIdx="0" presStyleCnt="1" custScaleX="166121">
        <dgm:presLayoutVars>
          <dgm:chMax/>
          <dgm:chPref val="4"/>
        </dgm:presLayoutVars>
      </dgm:prSet>
      <dgm:spPr/>
    </dgm:pt>
    <dgm:pt modelId="{90182088-3621-4C8E-8896-57795F6997E8}" type="pres">
      <dgm:prSet presAssocID="{10D3CF98-3C69-4D75-9B36-785A726A048A}" presName="childShape" presStyleCnt="0">
        <dgm:presLayoutVars>
          <dgm:chMax val="0"/>
          <dgm:chPref val="0"/>
        </dgm:presLayoutVars>
      </dgm:prSet>
      <dgm:spPr/>
    </dgm:pt>
    <dgm:pt modelId="{0BC30792-9C4C-401F-B0E9-1A51E7E12EE8}" type="pres">
      <dgm:prSet presAssocID="{7AC724BD-AA29-4BFE-A886-66DE7DDA8626}" presName="childComposite" presStyleCnt="0">
        <dgm:presLayoutVars>
          <dgm:chMax val="0"/>
          <dgm:chPref val="0"/>
        </dgm:presLayoutVars>
      </dgm:prSet>
      <dgm:spPr/>
    </dgm:pt>
    <dgm:pt modelId="{095AC30D-E6C3-4368-8C8B-FC46F88841E0}" type="pres">
      <dgm:prSet presAssocID="{7AC724BD-AA29-4BFE-A886-66DE7DDA8626}" presName="Image" presStyleLbl="node1" presStyleIdx="0" presStyleCnt="2"/>
      <dgm:spPr/>
    </dgm:pt>
    <dgm:pt modelId="{098FDAB4-F721-4847-9E54-1CF7280EECB4}" type="pres">
      <dgm:prSet presAssocID="{7AC724BD-AA29-4BFE-A886-66DE7DDA8626}" presName="childText" presStyleLbl="lnNode1" presStyleIdx="0" presStyleCnt="2" custScaleX="173537" custScaleY="304122">
        <dgm:presLayoutVars>
          <dgm:chMax val="0"/>
          <dgm:chPref val="0"/>
          <dgm:bulletEnabled val="1"/>
        </dgm:presLayoutVars>
      </dgm:prSet>
      <dgm:spPr/>
    </dgm:pt>
    <dgm:pt modelId="{0C6D5341-7B83-4D25-9896-612B3CFE94E5}" type="pres">
      <dgm:prSet presAssocID="{4A2A3578-572E-47D4-A925-8D7A84F3076A}" presName="childComposite" presStyleCnt="0">
        <dgm:presLayoutVars>
          <dgm:chMax val="0"/>
          <dgm:chPref val="0"/>
        </dgm:presLayoutVars>
      </dgm:prSet>
      <dgm:spPr/>
    </dgm:pt>
    <dgm:pt modelId="{1131BDA4-7BB4-4781-8953-855472A86191}" type="pres">
      <dgm:prSet presAssocID="{4A2A3578-572E-47D4-A925-8D7A84F3076A}" presName="Image" presStyleLbl="node1" presStyleIdx="1" presStyleCnt="2"/>
      <dgm:spPr/>
    </dgm:pt>
    <dgm:pt modelId="{A4E5B86E-E797-4962-8F49-C4A5050F09AF}" type="pres">
      <dgm:prSet presAssocID="{4A2A3578-572E-47D4-A925-8D7A84F3076A}" presName="childText" presStyleLbl="lnNode1" presStyleIdx="1" presStyleCnt="2" custScaleX="173537" custScaleY="304122">
        <dgm:presLayoutVars>
          <dgm:chMax val="0"/>
          <dgm:chPref val="0"/>
          <dgm:bulletEnabled val="1"/>
        </dgm:presLayoutVars>
      </dgm:prSet>
      <dgm:spPr/>
    </dgm:pt>
  </dgm:ptLst>
  <dgm:cxnLst>
    <dgm:cxn modelId="{6ECB8B0A-C6CE-4050-97EF-3E58C315EE06}" type="presOf" srcId="{7AC724BD-AA29-4BFE-A886-66DE7DDA8626}" destId="{098FDAB4-F721-4847-9E54-1CF7280EECB4}" srcOrd="0" destOrd="0" presId="urn:microsoft.com/office/officeart/2008/layout/PictureAccentList"/>
    <dgm:cxn modelId="{69D3F43E-DA2E-40FA-A358-4E27E308A036}" type="presOf" srcId="{10D3CF98-3C69-4D75-9B36-785A726A048A}" destId="{B532E00B-2033-4780-BC55-7F7F8D0DA6CD}" srcOrd="0" destOrd="0" presId="urn:microsoft.com/office/officeart/2008/layout/PictureAccentList"/>
    <dgm:cxn modelId="{1BE72BA7-9CBF-4CE7-8391-E7107A603805}" srcId="{10D3CF98-3C69-4D75-9B36-785A726A048A}" destId="{4A2A3578-572E-47D4-A925-8D7A84F3076A}" srcOrd="1" destOrd="0" parTransId="{F10A6266-3870-4BF6-8956-9FF4C80240EA}" sibTransId="{AA9D588A-1398-4E4B-88FE-B7C739E9F4A0}"/>
    <dgm:cxn modelId="{869ED6AD-851C-46EE-A1EB-2AB31E28E35D}" srcId="{10D3CF98-3C69-4D75-9B36-785A726A048A}" destId="{7AC724BD-AA29-4BFE-A886-66DE7DDA8626}" srcOrd="0" destOrd="0" parTransId="{3B3018C1-97CD-4142-BBF4-A489083AB369}" sibTransId="{9C678A8C-B681-4A79-BF3E-2BAE166E923B}"/>
    <dgm:cxn modelId="{48666AD8-A953-4384-A1E8-583610156E4D}" srcId="{FFA52399-C37F-4A77-8EBB-0F8DE700A63A}" destId="{10D3CF98-3C69-4D75-9B36-785A726A048A}" srcOrd="0" destOrd="0" parTransId="{D7217B06-CC5A-4D58-9B99-E863AF0383DF}" sibTransId="{01DF4034-E652-4C1F-B683-F1433C786995}"/>
    <dgm:cxn modelId="{911AFEE7-F160-4932-999C-68E2EA65A903}" type="presOf" srcId="{4A2A3578-572E-47D4-A925-8D7A84F3076A}" destId="{A4E5B86E-E797-4962-8F49-C4A5050F09AF}" srcOrd="0" destOrd="0" presId="urn:microsoft.com/office/officeart/2008/layout/PictureAccentList"/>
    <dgm:cxn modelId="{A1AFA7E8-637E-4873-A726-A04E43E5807F}" type="presOf" srcId="{FFA52399-C37F-4A77-8EBB-0F8DE700A63A}" destId="{0C805EBB-E155-4273-A405-2F01B0831DC6}" srcOrd="0" destOrd="0" presId="urn:microsoft.com/office/officeart/2008/layout/PictureAccentList"/>
    <dgm:cxn modelId="{583D28A4-B2E6-415F-B5EA-424C3A1DE8A5}" type="presParOf" srcId="{0C805EBB-E155-4273-A405-2F01B0831DC6}" destId="{EF9F7A5B-5007-4E8D-8722-E309B42C5C53}" srcOrd="0" destOrd="0" presId="urn:microsoft.com/office/officeart/2008/layout/PictureAccentList"/>
    <dgm:cxn modelId="{5020AB77-2B34-4AD6-97ED-1F0A9E66278D}" type="presParOf" srcId="{EF9F7A5B-5007-4E8D-8722-E309B42C5C53}" destId="{69A5BEBA-D2DD-42AD-8B4D-E92FF7C10EB1}" srcOrd="0" destOrd="0" presId="urn:microsoft.com/office/officeart/2008/layout/PictureAccentList"/>
    <dgm:cxn modelId="{D0B3512F-CF15-4B94-9699-472AC01112BE}" type="presParOf" srcId="{69A5BEBA-D2DD-42AD-8B4D-E92FF7C10EB1}" destId="{B532E00B-2033-4780-BC55-7F7F8D0DA6CD}" srcOrd="0" destOrd="0" presId="urn:microsoft.com/office/officeart/2008/layout/PictureAccentList"/>
    <dgm:cxn modelId="{F0F653E4-5D5E-43E8-BC3D-7484BAE2B000}" type="presParOf" srcId="{EF9F7A5B-5007-4E8D-8722-E309B42C5C53}" destId="{90182088-3621-4C8E-8896-57795F6997E8}" srcOrd="1" destOrd="0" presId="urn:microsoft.com/office/officeart/2008/layout/PictureAccentList"/>
    <dgm:cxn modelId="{A618648D-9261-4F1F-98D4-1A42F4B02025}" type="presParOf" srcId="{90182088-3621-4C8E-8896-57795F6997E8}" destId="{0BC30792-9C4C-401F-B0E9-1A51E7E12EE8}" srcOrd="0" destOrd="0" presId="urn:microsoft.com/office/officeart/2008/layout/PictureAccentList"/>
    <dgm:cxn modelId="{CB44F79D-4001-4443-B8F1-8B27AA7663FF}" type="presParOf" srcId="{0BC30792-9C4C-401F-B0E9-1A51E7E12EE8}" destId="{095AC30D-E6C3-4368-8C8B-FC46F88841E0}" srcOrd="0" destOrd="0" presId="urn:microsoft.com/office/officeart/2008/layout/PictureAccentList"/>
    <dgm:cxn modelId="{81B4EE03-96CD-4170-901A-C5C33EBFCB13}" type="presParOf" srcId="{0BC30792-9C4C-401F-B0E9-1A51E7E12EE8}" destId="{098FDAB4-F721-4847-9E54-1CF7280EECB4}" srcOrd="1" destOrd="0" presId="urn:microsoft.com/office/officeart/2008/layout/PictureAccentList"/>
    <dgm:cxn modelId="{9A4A654D-86D7-4D52-BD49-20257A421B9B}" type="presParOf" srcId="{90182088-3621-4C8E-8896-57795F6997E8}" destId="{0C6D5341-7B83-4D25-9896-612B3CFE94E5}" srcOrd="1" destOrd="0" presId="urn:microsoft.com/office/officeart/2008/layout/PictureAccentList"/>
    <dgm:cxn modelId="{8B3164A7-08C9-4869-8D9E-E52E89878B2C}" type="presParOf" srcId="{0C6D5341-7B83-4D25-9896-612B3CFE94E5}" destId="{1131BDA4-7BB4-4781-8953-855472A86191}" srcOrd="0" destOrd="0" presId="urn:microsoft.com/office/officeart/2008/layout/PictureAccentList"/>
    <dgm:cxn modelId="{FE9B059B-918F-4E87-9540-C8500F65F7D9}" type="presParOf" srcId="{0C6D5341-7B83-4D25-9896-612B3CFE94E5}" destId="{A4E5B86E-E797-4962-8F49-C4A5050F09AF}" srcOrd="1" destOrd="0" presId="urn:microsoft.com/office/officeart/2008/layout/Pictu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52399-C37F-4A77-8EBB-0F8DE700A63A}" type="doc">
      <dgm:prSet loTypeId="urn:microsoft.com/office/officeart/2008/layout/PictureAccentList" loCatId="list" qsTypeId="urn:microsoft.com/office/officeart/2005/8/quickstyle/3d2" qsCatId="3D" csTypeId="urn:microsoft.com/office/officeart/2005/8/colors/accent1_2" csCatId="accent1" phldr="1"/>
      <dgm:spPr/>
      <dgm:t>
        <a:bodyPr/>
        <a:lstStyle/>
        <a:p>
          <a:endParaRPr lang="tr-TR"/>
        </a:p>
      </dgm:t>
    </dgm:pt>
    <dgm:pt modelId="{10D3CF98-3C69-4D75-9B36-785A726A048A}">
      <dgm:prSet phldrT="[Metin]"/>
      <dgm:spPr/>
      <dgm:t>
        <a:bodyPr/>
        <a:lstStyle/>
        <a:p>
          <a:r>
            <a:rPr lang="tr-TR" b="1" dirty="0"/>
            <a:t>PLANLAMA</a:t>
          </a:r>
        </a:p>
      </dgm:t>
    </dgm:pt>
    <dgm:pt modelId="{D7217B06-CC5A-4D58-9B99-E863AF0383DF}" type="parTrans" cxnId="{48666AD8-A953-4384-A1E8-583610156E4D}">
      <dgm:prSet/>
      <dgm:spPr/>
      <dgm:t>
        <a:bodyPr/>
        <a:lstStyle/>
        <a:p>
          <a:endParaRPr lang="tr-TR"/>
        </a:p>
      </dgm:t>
    </dgm:pt>
    <dgm:pt modelId="{01DF4034-E652-4C1F-B683-F1433C786995}" type="sibTrans" cxnId="{48666AD8-A953-4384-A1E8-583610156E4D}">
      <dgm:prSet/>
      <dgm:spPr/>
      <dgm:t>
        <a:bodyPr/>
        <a:lstStyle/>
        <a:p>
          <a:endParaRPr lang="tr-TR"/>
        </a:p>
      </dgm:t>
    </dgm:pt>
    <dgm:pt modelId="{7AC724BD-AA29-4BFE-A886-66DE7DDA8626}">
      <dgm:prSet phldrT="[Metin]" custT="1"/>
      <dgm:spPr>
        <a:solidFill>
          <a:schemeClr val="accent1">
            <a:lumMod val="40000"/>
            <a:lumOff val="60000"/>
          </a:schemeClr>
        </a:solidFill>
      </dgm:spPr>
      <dgm:t>
        <a:bodyPr/>
        <a:lstStyle/>
        <a:p>
          <a:pPr algn="just">
            <a:buNone/>
          </a:pPr>
          <a:r>
            <a:rPr lang="tr-TR" sz="2400" b="1" i="0" u="none" dirty="0">
              <a:solidFill>
                <a:srgbClr val="0070C0"/>
              </a:solidFill>
              <a:effectLst>
                <a:outerShdw blurRad="38100" dist="38100" dir="2700000" algn="tl">
                  <a:srgbClr val="000000">
                    <a:alpha val="43137"/>
                  </a:srgbClr>
                </a:outerShdw>
              </a:effectLst>
            </a:rPr>
            <a:t>Etkili bir planlama;</a:t>
          </a:r>
          <a:endParaRPr lang="tr-TR" sz="2400" b="1" i="0" dirty="0">
            <a:solidFill>
              <a:srgbClr val="0070C0"/>
            </a:solidFill>
            <a:effectLst>
              <a:outerShdw blurRad="38100" dist="38100" dir="2700000" algn="tl">
                <a:srgbClr val="000000">
                  <a:alpha val="43137"/>
                </a:srgbClr>
              </a:outerShdw>
            </a:effectLst>
          </a:endParaRPr>
        </a:p>
        <a:p>
          <a:pPr algn="just">
            <a:buFont typeface="Wingdings" panose="05000000000000000000" pitchFamily="2" charset="2"/>
            <a:buChar char="v"/>
          </a:pPr>
          <a:r>
            <a:rPr lang="tr-TR" sz="2400" b="0" i="0" u="none" dirty="0"/>
            <a:t>Geçmiş bilgilerin analizini,</a:t>
          </a:r>
          <a:endParaRPr lang="tr-TR" sz="2400" b="0" i="0" dirty="0"/>
        </a:p>
        <a:p>
          <a:pPr algn="just">
            <a:buFont typeface="Wingdings" panose="05000000000000000000" pitchFamily="2" charset="2"/>
            <a:buChar char="v"/>
          </a:pPr>
          <a:r>
            <a:rPr lang="tr-TR" sz="2400" b="0" i="0" u="none" dirty="0"/>
            <a:t>Mevcut durum içinde karar verilmesini ve</a:t>
          </a:r>
          <a:endParaRPr lang="tr-TR" sz="2400" b="0" i="0" dirty="0"/>
        </a:p>
        <a:p>
          <a:pPr algn="just">
            <a:buFont typeface="Wingdings" panose="05000000000000000000" pitchFamily="2" charset="2"/>
            <a:buChar char="v"/>
          </a:pPr>
          <a:r>
            <a:rPr lang="tr-TR" sz="2400" b="0" i="0" u="none" dirty="0"/>
            <a:t>Geleceğe dönük karar verilmesini gerektirir.</a:t>
          </a:r>
          <a:r>
            <a:rPr lang="tr-TR" sz="2400" b="0" i="0" dirty="0"/>
            <a:t>.</a:t>
          </a:r>
          <a:endParaRPr lang="tr-TR" sz="2400" dirty="0"/>
        </a:p>
      </dgm:t>
    </dgm:pt>
    <dgm:pt modelId="{3B3018C1-97CD-4142-BBF4-A489083AB369}" type="parTrans" cxnId="{869ED6AD-851C-46EE-A1EB-2AB31E28E35D}">
      <dgm:prSet/>
      <dgm:spPr/>
      <dgm:t>
        <a:bodyPr/>
        <a:lstStyle/>
        <a:p>
          <a:endParaRPr lang="tr-TR"/>
        </a:p>
      </dgm:t>
    </dgm:pt>
    <dgm:pt modelId="{9C678A8C-B681-4A79-BF3E-2BAE166E923B}" type="sibTrans" cxnId="{869ED6AD-851C-46EE-A1EB-2AB31E28E35D}">
      <dgm:prSet/>
      <dgm:spPr/>
      <dgm:t>
        <a:bodyPr/>
        <a:lstStyle/>
        <a:p>
          <a:endParaRPr lang="tr-TR"/>
        </a:p>
      </dgm:t>
    </dgm:pt>
    <dgm:pt modelId="{0C805EBB-E155-4273-A405-2F01B0831DC6}" type="pres">
      <dgm:prSet presAssocID="{FFA52399-C37F-4A77-8EBB-0F8DE700A63A}" presName="layout" presStyleCnt="0">
        <dgm:presLayoutVars>
          <dgm:chMax/>
          <dgm:chPref/>
          <dgm:dir/>
          <dgm:animOne val="branch"/>
          <dgm:animLvl val="lvl"/>
          <dgm:resizeHandles/>
        </dgm:presLayoutVars>
      </dgm:prSet>
      <dgm:spPr/>
    </dgm:pt>
    <dgm:pt modelId="{EF9F7A5B-5007-4E8D-8722-E309B42C5C53}" type="pres">
      <dgm:prSet presAssocID="{10D3CF98-3C69-4D75-9B36-785A726A048A}" presName="root" presStyleCnt="0">
        <dgm:presLayoutVars>
          <dgm:chMax/>
          <dgm:chPref val="4"/>
        </dgm:presLayoutVars>
      </dgm:prSet>
      <dgm:spPr/>
    </dgm:pt>
    <dgm:pt modelId="{69A5BEBA-D2DD-42AD-8B4D-E92FF7C10EB1}" type="pres">
      <dgm:prSet presAssocID="{10D3CF98-3C69-4D75-9B36-785A726A048A}" presName="rootComposite" presStyleCnt="0">
        <dgm:presLayoutVars/>
      </dgm:prSet>
      <dgm:spPr/>
    </dgm:pt>
    <dgm:pt modelId="{B532E00B-2033-4780-BC55-7F7F8D0DA6CD}" type="pres">
      <dgm:prSet presAssocID="{10D3CF98-3C69-4D75-9B36-785A726A048A}" presName="rootText" presStyleLbl="node0" presStyleIdx="0" presStyleCnt="1" custScaleX="166121">
        <dgm:presLayoutVars>
          <dgm:chMax/>
          <dgm:chPref val="4"/>
        </dgm:presLayoutVars>
      </dgm:prSet>
      <dgm:spPr/>
    </dgm:pt>
    <dgm:pt modelId="{90182088-3621-4C8E-8896-57795F6997E8}" type="pres">
      <dgm:prSet presAssocID="{10D3CF98-3C69-4D75-9B36-785A726A048A}" presName="childShape" presStyleCnt="0">
        <dgm:presLayoutVars>
          <dgm:chMax val="0"/>
          <dgm:chPref val="0"/>
        </dgm:presLayoutVars>
      </dgm:prSet>
      <dgm:spPr/>
    </dgm:pt>
    <dgm:pt modelId="{0BC30792-9C4C-401F-B0E9-1A51E7E12EE8}" type="pres">
      <dgm:prSet presAssocID="{7AC724BD-AA29-4BFE-A886-66DE7DDA8626}" presName="childComposite" presStyleCnt="0">
        <dgm:presLayoutVars>
          <dgm:chMax val="0"/>
          <dgm:chPref val="0"/>
        </dgm:presLayoutVars>
      </dgm:prSet>
      <dgm:spPr/>
    </dgm:pt>
    <dgm:pt modelId="{095AC30D-E6C3-4368-8C8B-FC46F88841E0}" type="pres">
      <dgm:prSet presAssocID="{7AC724BD-AA29-4BFE-A886-66DE7DDA8626}" presName="Image" presStyleLbl="node1" presStyleIdx="0" presStyleCnt="1"/>
      <dgm:spPr/>
    </dgm:pt>
    <dgm:pt modelId="{098FDAB4-F721-4847-9E54-1CF7280EECB4}" type="pres">
      <dgm:prSet presAssocID="{7AC724BD-AA29-4BFE-A886-66DE7DDA8626}" presName="childText" presStyleLbl="lnNode1" presStyleIdx="0" presStyleCnt="1" custScaleX="173537" custScaleY="664935">
        <dgm:presLayoutVars>
          <dgm:chMax val="0"/>
          <dgm:chPref val="0"/>
          <dgm:bulletEnabled val="1"/>
        </dgm:presLayoutVars>
      </dgm:prSet>
      <dgm:spPr/>
    </dgm:pt>
  </dgm:ptLst>
  <dgm:cxnLst>
    <dgm:cxn modelId="{6ECB8B0A-C6CE-4050-97EF-3E58C315EE06}" type="presOf" srcId="{7AC724BD-AA29-4BFE-A886-66DE7DDA8626}" destId="{098FDAB4-F721-4847-9E54-1CF7280EECB4}" srcOrd="0" destOrd="0" presId="urn:microsoft.com/office/officeart/2008/layout/PictureAccentList"/>
    <dgm:cxn modelId="{69D3F43E-DA2E-40FA-A358-4E27E308A036}" type="presOf" srcId="{10D3CF98-3C69-4D75-9B36-785A726A048A}" destId="{B532E00B-2033-4780-BC55-7F7F8D0DA6CD}" srcOrd="0" destOrd="0" presId="urn:microsoft.com/office/officeart/2008/layout/PictureAccentList"/>
    <dgm:cxn modelId="{869ED6AD-851C-46EE-A1EB-2AB31E28E35D}" srcId="{10D3CF98-3C69-4D75-9B36-785A726A048A}" destId="{7AC724BD-AA29-4BFE-A886-66DE7DDA8626}" srcOrd="0" destOrd="0" parTransId="{3B3018C1-97CD-4142-BBF4-A489083AB369}" sibTransId="{9C678A8C-B681-4A79-BF3E-2BAE166E923B}"/>
    <dgm:cxn modelId="{48666AD8-A953-4384-A1E8-583610156E4D}" srcId="{FFA52399-C37F-4A77-8EBB-0F8DE700A63A}" destId="{10D3CF98-3C69-4D75-9B36-785A726A048A}" srcOrd="0" destOrd="0" parTransId="{D7217B06-CC5A-4D58-9B99-E863AF0383DF}" sibTransId="{01DF4034-E652-4C1F-B683-F1433C786995}"/>
    <dgm:cxn modelId="{A1AFA7E8-637E-4873-A726-A04E43E5807F}" type="presOf" srcId="{FFA52399-C37F-4A77-8EBB-0F8DE700A63A}" destId="{0C805EBB-E155-4273-A405-2F01B0831DC6}" srcOrd="0" destOrd="0" presId="urn:microsoft.com/office/officeart/2008/layout/PictureAccentList"/>
    <dgm:cxn modelId="{583D28A4-B2E6-415F-B5EA-424C3A1DE8A5}" type="presParOf" srcId="{0C805EBB-E155-4273-A405-2F01B0831DC6}" destId="{EF9F7A5B-5007-4E8D-8722-E309B42C5C53}" srcOrd="0" destOrd="0" presId="urn:microsoft.com/office/officeart/2008/layout/PictureAccentList"/>
    <dgm:cxn modelId="{5020AB77-2B34-4AD6-97ED-1F0A9E66278D}" type="presParOf" srcId="{EF9F7A5B-5007-4E8D-8722-E309B42C5C53}" destId="{69A5BEBA-D2DD-42AD-8B4D-E92FF7C10EB1}" srcOrd="0" destOrd="0" presId="urn:microsoft.com/office/officeart/2008/layout/PictureAccentList"/>
    <dgm:cxn modelId="{D0B3512F-CF15-4B94-9699-472AC01112BE}" type="presParOf" srcId="{69A5BEBA-D2DD-42AD-8B4D-E92FF7C10EB1}" destId="{B532E00B-2033-4780-BC55-7F7F8D0DA6CD}" srcOrd="0" destOrd="0" presId="urn:microsoft.com/office/officeart/2008/layout/PictureAccentList"/>
    <dgm:cxn modelId="{F0F653E4-5D5E-43E8-BC3D-7484BAE2B000}" type="presParOf" srcId="{EF9F7A5B-5007-4E8D-8722-E309B42C5C53}" destId="{90182088-3621-4C8E-8896-57795F6997E8}" srcOrd="1" destOrd="0" presId="urn:microsoft.com/office/officeart/2008/layout/PictureAccentList"/>
    <dgm:cxn modelId="{A618648D-9261-4F1F-98D4-1A42F4B02025}" type="presParOf" srcId="{90182088-3621-4C8E-8896-57795F6997E8}" destId="{0BC30792-9C4C-401F-B0E9-1A51E7E12EE8}" srcOrd="0" destOrd="0" presId="urn:microsoft.com/office/officeart/2008/layout/PictureAccentList"/>
    <dgm:cxn modelId="{CB44F79D-4001-4443-B8F1-8B27AA7663FF}" type="presParOf" srcId="{0BC30792-9C4C-401F-B0E9-1A51E7E12EE8}" destId="{095AC30D-E6C3-4368-8C8B-FC46F88841E0}" srcOrd="0" destOrd="0" presId="urn:microsoft.com/office/officeart/2008/layout/PictureAccentList"/>
    <dgm:cxn modelId="{81B4EE03-96CD-4170-901A-C5C33EBFCB13}" type="presParOf" srcId="{0BC30792-9C4C-401F-B0E9-1A51E7E12EE8}" destId="{098FDAB4-F721-4847-9E54-1CF7280EECB4}" srcOrd="1" destOrd="0" presId="urn:microsoft.com/office/officeart/2008/layout/Pictu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2E00B-2033-4780-BC55-7F7F8D0DA6CD}">
      <dsp:nvSpPr>
        <dsp:cNvPr id="0" name=""/>
        <dsp:cNvSpPr/>
      </dsp:nvSpPr>
      <dsp:spPr>
        <a:xfrm>
          <a:off x="1265804" y="47"/>
          <a:ext cx="9879979" cy="58727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tr-TR" sz="3300" b="1" kern="1200" dirty="0"/>
            <a:t>STRATEJİ</a:t>
          </a:r>
        </a:p>
      </dsp:txBody>
      <dsp:txXfrm>
        <a:off x="1283005" y="17248"/>
        <a:ext cx="9845577" cy="552869"/>
      </dsp:txXfrm>
    </dsp:sp>
    <dsp:sp modelId="{095AC30D-E6C3-4368-8C8B-FC46F88841E0}">
      <dsp:nvSpPr>
        <dsp:cNvPr id="0" name=""/>
        <dsp:cNvSpPr/>
      </dsp:nvSpPr>
      <dsp:spPr>
        <a:xfrm>
          <a:off x="2167427" y="693028"/>
          <a:ext cx="587271" cy="587271"/>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8FDAB4-F721-4847-9E54-1CF7280EECB4}">
      <dsp:nvSpPr>
        <dsp:cNvPr id="0" name=""/>
        <dsp:cNvSpPr/>
      </dsp:nvSpPr>
      <dsp:spPr>
        <a:xfrm>
          <a:off x="1476230" y="693028"/>
          <a:ext cx="9459127" cy="587271"/>
        </a:xfrm>
        <a:prstGeom prst="roundRect">
          <a:avLst>
            <a:gd name="adj" fmla="val 16670"/>
          </a:avLst>
        </a:prstGeom>
        <a:solidFill>
          <a:schemeClr val="accent1">
            <a:lumMod val="40000"/>
            <a:lumOff val="60000"/>
          </a:schemeClr>
        </a:solidFill>
        <a:ln w="9525" cap="flat" cmpd="sng" algn="ctr">
          <a:solidFill>
            <a:schemeClr val="lt1">
              <a:hueOff val="0"/>
              <a:satOff val="0"/>
              <a:lumOff val="0"/>
              <a:alphaOff val="0"/>
            </a:schemeClr>
          </a:solidFill>
          <a:prstDash val="solid"/>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dirty="0"/>
            <a:t>Bir bütün içinde daha büyük öneme sahip olandır</a:t>
          </a:r>
        </a:p>
      </dsp:txBody>
      <dsp:txXfrm>
        <a:off x="1504903" y="721701"/>
        <a:ext cx="9401781" cy="529925"/>
      </dsp:txXfrm>
    </dsp:sp>
    <dsp:sp modelId="{1131BDA4-7BB4-4781-8953-855472A86191}">
      <dsp:nvSpPr>
        <dsp:cNvPr id="0" name=""/>
        <dsp:cNvSpPr/>
      </dsp:nvSpPr>
      <dsp:spPr>
        <a:xfrm>
          <a:off x="2167427" y="1350773"/>
          <a:ext cx="587271" cy="587271"/>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E5B86E-E797-4962-8F49-C4A5050F09AF}">
      <dsp:nvSpPr>
        <dsp:cNvPr id="0" name=""/>
        <dsp:cNvSpPr/>
      </dsp:nvSpPr>
      <dsp:spPr>
        <a:xfrm>
          <a:off x="1476230" y="1350773"/>
          <a:ext cx="9459127" cy="587271"/>
        </a:xfrm>
        <a:prstGeom prst="roundRect">
          <a:avLst>
            <a:gd name="adj" fmla="val 16670"/>
          </a:avLst>
        </a:prstGeom>
        <a:solidFill>
          <a:schemeClr val="accent1">
            <a:lumMod val="40000"/>
            <a:lumOff val="60000"/>
          </a:schemeClr>
        </a:solidFill>
        <a:ln w="9525" cap="flat" cmpd="sng" algn="ctr">
          <a:solidFill>
            <a:schemeClr val="lt1">
              <a:hueOff val="0"/>
              <a:satOff val="0"/>
              <a:lumOff val="0"/>
              <a:alphaOff val="0"/>
            </a:schemeClr>
          </a:solidFill>
          <a:prstDash val="solid"/>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dirty="0"/>
            <a:t>Hızlı, farklı, yaratıcı çözümler üretmek sureti ile başarılı olmaktır</a:t>
          </a:r>
        </a:p>
      </dsp:txBody>
      <dsp:txXfrm>
        <a:off x="1504903" y="1379446"/>
        <a:ext cx="9401781" cy="529925"/>
      </dsp:txXfrm>
    </dsp:sp>
    <dsp:sp modelId="{55B31195-D917-4693-B98A-4F31EDD2790A}">
      <dsp:nvSpPr>
        <dsp:cNvPr id="0" name=""/>
        <dsp:cNvSpPr/>
      </dsp:nvSpPr>
      <dsp:spPr>
        <a:xfrm>
          <a:off x="2167427" y="2008517"/>
          <a:ext cx="587271" cy="587271"/>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A1F534-5868-4E41-98A6-A1A71418D5CF}">
      <dsp:nvSpPr>
        <dsp:cNvPr id="0" name=""/>
        <dsp:cNvSpPr/>
      </dsp:nvSpPr>
      <dsp:spPr>
        <a:xfrm>
          <a:off x="1476230" y="2008517"/>
          <a:ext cx="9459127" cy="587271"/>
        </a:xfrm>
        <a:prstGeom prst="roundRect">
          <a:avLst>
            <a:gd name="adj" fmla="val 16670"/>
          </a:avLst>
        </a:prstGeom>
        <a:solidFill>
          <a:schemeClr val="accent1">
            <a:lumMod val="40000"/>
            <a:lumOff val="60000"/>
          </a:schemeClr>
        </a:solidFill>
        <a:ln w="9525" cap="flat" cmpd="sng" algn="ctr">
          <a:solidFill>
            <a:schemeClr val="lt1">
              <a:hueOff val="0"/>
              <a:satOff val="0"/>
              <a:lumOff val="0"/>
              <a:alphaOff val="0"/>
            </a:schemeClr>
          </a:solidFill>
          <a:prstDash val="solid"/>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dirty="0"/>
            <a:t>Uzlaşıları kırmak sureti ile başarılı olmaktır</a:t>
          </a:r>
        </a:p>
      </dsp:txBody>
      <dsp:txXfrm>
        <a:off x="1504903" y="2037190"/>
        <a:ext cx="9401781" cy="529925"/>
      </dsp:txXfrm>
    </dsp:sp>
    <dsp:sp modelId="{E0AA1BE0-C4E1-4F27-8CBC-078B3A69D8D7}">
      <dsp:nvSpPr>
        <dsp:cNvPr id="0" name=""/>
        <dsp:cNvSpPr/>
      </dsp:nvSpPr>
      <dsp:spPr>
        <a:xfrm>
          <a:off x="2167427" y="2666262"/>
          <a:ext cx="587271" cy="587271"/>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43CEF0-A50E-4AD8-928E-B2AE75E095E6}">
      <dsp:nvSpPr>
        <dsp:cNvPr id="0" name=""/>
        <dsp:cNvSpPr/>
      </dsp:nvSpPr>
      <dsp:spPr>
        <a:xfrm>
          <a:off x="1476230" y="2666262"/>
          <a:ext cx="9459127" cy="587271"/>
        </a:xfrm>
        <a:prstGeom prst="roundRect">
          <a:avLst>
            <a:gd name="adj" fmla="val 16670"/>
          </a:avLst>
        </a:prstGeom>
        <a:solidFill>
          <a:schemeClr val="accent1">
            <a:lumMod val="40000"/>
            <a:lumOff val="60000"/>
          </a:schemeClr>
        </a:solidFill>
        <a:ln w="9525" cap="flat" cmpd="sng" algn="ctr">
          <a:solidFill>
            <a:schemeClr val="lt1">
              <a:hueOff val="0"/>
              <a:satOff val="0"/>
              <a:lumOff val="0"/>
              <a:alphaOff val="0"/>
            </a:schemeClr>
          </a:solidFill>
          <a:prstDash val="solid"/>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dirty="0"/>
            <a:t>Fikir ve düşünce kalitesidir</a:t>
          </a:r>
        </a:p>
      </dsp:txBody>
      <dsp:txXfrm>
        <a:off x="1504903" y="2694935"/>
        <a:ext cx="9401781" cy="529925"/>
      </dsp:txXfrm>
    </dsp:sp>
    <dsp:sp modelId="{294B5CD6-9593-40A5-98A1-50399BD8F34C}">
      <dsp:nvSpPr>
        <dsp:cNvPr id="0" name=""/>
        <dsp:cNvSpPr/>
      </dsp:nvSpPr>
      <dsp:spPr>
        <a:xfrm>
          <a:off x="2167427" y="3324007"/>
          <a:ext cx="587271" cy="587271"/>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490167-C8AA-4558-8A69-885BF3669177}">
      <dsp:nvSpPr>
        <dsp:cNvPr id="0" name=""/>
        <dsp:cNvSpPr/>
      </dsp:nvSpPr>
      <dsp:spPr>
        <a:xfrm>
          <a:off x="1476230" y="3324007"/>
          <a:ext cx="9459127" cy="587271"/>
        </a:xfrm>
        <a:prstGeom prst="roundRect">
          <a:avLst>
            <a:gd name="adj" fmla="val 16670"/>
          </a:avLst>
        </a:prstGeom>
        <a:solidFill>
          <a:schemeClr val="accent1">
            <a:lumMod val="40000"/>
            <a:lumOff val="60000"/>
          </a:schemeClr>
        </a:solidFill>
        <a:ln w="9525" cap="flat" cmpd="sng" algn="ctr">
          <a:solidFill>
            <a:schemeClr val="lt1">
              <a:hueOff val="0"/>
              <a:satOff val="0"/>
              <a:lumOff val="0"/>
              <a:alphaOff val="0"/>
            </a:schemeClr>
          </a:solidFill>
          <a:prstDash val="solid"/>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tr-TR" sz="2400" kern="1200" dirty="0"/>
            <a:t>Başarılı olmak için yapmakta olduklarımızdır.</a:t>
          </a:r>
        </a:p>
      </dsp:txBody>
      <dsp:txXfrm>
        <a:off x="1504903" y="3352680"/>
        <a:ext cx="9401781" cy="529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2E00B-2033-4780-BC55-7F7F8D0DA6CD}">
      <dsp:nvSpPr>
        <dsp:cNvPr id="0" name=""/>
        <dsp:cNvSpPr/>
      </dsp:nvSpPr>
      <dsp:spPr>
        <a:xfrm>
          <a:off x="567165" y="2197"/>
          <a:ext cx="10067890" cy="397367"/>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b="1" kern="1200" dirty="0"/>
            <a:t>PLANLAMA</a:t>
          </a:r>
        </a:p>
      </dsp:txBody>
      <dsp:txXfrm>
        <a:off x="578803" y="13835"/>
        <a:ext cx="10044614" cy="374091"/>
      </dsp:txXfrm>
    </dsp:sp>
    <dsp:sp modelId="{095AC30D-E6C3-4368-8C8B-FC46F88841E0}">
      <dsp:nvSpPr>
        <dsp:cNvPr id="0" name=""/>
        <dsp:cNvSpPr/>
      </dsp:nvSpPr>
      <dsp:spPr>
        <a:xfrm>
          <a:off x="2360217" y="876647"/>
          <a:ext cx="397367" cy="397367"/>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8FDAB4-F721-4847-9E54-1CF7280EECB4}">
      <dsp:nvSpPr>
        <dsp:cNvPr id="0" name=""/>
        <dsp:cNvSpPr/>
      </dsp:nvSpPr>
      <dsp:spPr>
        <a:xfrm>
          <a:off x="707915" y="471090"/>
          <a:ext cx="9786389" cy="1208480"/>
        </a:xfrm>
        <a:prstGeom prst="roundRect">
          <a:avLst>
            <a:gd name="adj" fmla="val 16670"/>
          </a:avLst>
        </a:prstGeom>
        <a:solidFill>
          <a:schemeClr val="accent1">
            <a:lumMod val="40000"/>
            <a:lumOff val="60000"/>
          </a:schemeClr>
        </a:solidFill>
        <a:ln w="9525" cap="flat" cmpd="sng" algn="ctr">
          <a:solidFill>
            <a:schemeClr val="lt1">
              <a:hueOff val="0"/>
              <a:satOff val="0"/>
              <a:lumOff val="0"/>
              <a:alphaOff val="0"/>
            </a:schemeClr>
          </a:solidFill>
          <a:prstDash val="solid"/>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tr-TR" sz="2400" b="1" i="0" kern="1200" dirty="0">
              <a:solidFill>
                <a:srgbClr val="0070C0"/>
              </a:solidFill>
              <a:effectLst>
                <a:outerShdw blurRad="38100" dist="38100" dir="2700000" algn="tl">
                  <a:srgbClr val="000000">
                    <a:alpha val="43137"/>
                  </a:srgbClr>
                </a:outerShdw>
              </a:effectLst>
            </a:rPr>
            <a:t>GENİŞ ANLAMDA: </a:t>
          </a:r>
          <a:r>
            <a:rPr lang="tr-TR" sz="2400" b="0" i="0" kern="1200" dirty="0"/>
            <a:t>Şimdiki veriler ve gelecekteki muhtemel gelişmelerin ışığı altında belli bir amaca ulaşmada izlenecek yolu gösteren bir süreçtir.</a:t>
          </a:r>
          <a:endParaRPr lang="tr-TR" sz="2400" kern="1200" dirty="0"/>
        </a:p>
      </dsp:txBody>
      <dsp:txXfrm>
        <a:off x="766919" y="530094"/>
        <a:ext cx="9668381" cy="1090472"/>
      </dsp:txXfrm>
    </dsp:sp>
    <dsp:sp modelId="{1131BDA4-7BB4-4781-8953-855472A86191}">
      <dsp:nvSpPr>
        <dsp:cNvPr id="0" name=""/>
        <dsp:cNvSpPr/>
      </dsp:nvSpPr>
      <dsp:spPr>
        <a:xfrm>
          <a:off x="2360217" y="2132812"/>
          <a:ext cx="397367" cy="397367"/>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E5B86E-E797-4962-8F49-C4A5050F09AF}">
      <dsp:nvSpPr>
        <dsp:cNvPr id="0" name=""/>
        <dsp:cNvSpPr/>
      </dsp:nvSpPr>
      <dsp:spPr>
        <a:xfrm>
          <a:off x="707915" y="1727255"/>
          <a:ext cx="9786389" cy="1208480"/>
        </a:xfrm>
        <a:prstGeom prst="roundRect">
          <a:avLst>
            <a:gd name="adj" fmla="val 16670"/>
          </a:avLst>
        </a:prstGeom>
        <a:solidFill>
          <a:schemeClr val="accent1">
            <a:lumMod val="40000"/>
            <a:lumOff val="60000"/>
          </a:schemeClr>
        </a:solidFill>
        <a:ln w="9525" cap="flat" cmpd="sng" algn="ctr">
          <a:solidFill>
            <a:schemeClr val="lt1">
              <a:hueOff val="0"/>
              <a:satOff val="0"/>
              <a:lumOff val="0"/>
              <a:alphaOff val="0"/>
            </a:schemeClr>
          </a:solidFill>
          <a:prstDash val="solid"/>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tr-TR" sz="2400" b="1" kern="1200" dirty="0">
              <a:solidFill>
                <a:srgbClr val="0070C0"/>
              </a:solidFill>
              <a:effectLst>
                <a:outerShdw blurRad="38100" dist="38100" dir="2700000" algn="tl">
                  <a:srgbClr val="000000">
                    <a:alpha val="43137"/>
                  </a:srgbClr>
                </a:outerShdw>
              </a:effectLst>
            </a:rPr>
            <a:t>DAR ANLAMDA: </a:t>
          </a:r>
          <a:r>
            <a:rPr lang="tr-TR" sz="2400" b="0" i="0" kern="1200" dirty="0"/>
            <a:t>Ne yapılacağına, nasıl yapılacağına, neden yapılacağına, ne zaman yapılacağına, nerede yapılacağına ve bunları kimin yapacağına önceden karar vermektir.</a:t>
          </a:r>
          <a:endParaRPr lang="tr-TR" sz="2400" kern="1200" dirty="0"/>
        </a:p>
      </dsp:txBody>
      <dsp:txXfrm>
        <a:off x="766919" y="1786259"/>
        <a:ext cx="9668381" cy="1090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2E00B-2033-4780-BC55-7F7F8D0DA6CD}">
      <dsp:nvSpPr>
        <dsp:cNvPr id="0" name=""/>
        <dsp:cNvSpPr/>
      </dsp:nvSpPr>
      <dsp:spPr>
        <a:xfrm>
          <a:off x="848848" y="448"/>
          <a:ext cx="9504524" cy="37513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tr-TR" sz="2100" b="1" kern="1200" dirty="0"/>
            <a:t>PLANLAMA</a:t>
          </a:r>
        </a:p>
      </dsp:txBody>
      <dsp:txXfrm>
        <a:off x="859835" y="11435"/>
        <a:ext cx="9482550" cy="353157"/>
      </dsp:txXfrm>
    </dsp:sp>
    <dsp:sp modelId="{095AC30D-E6C3-4368-8C8B-FC46F88841E0}">
      <dsp:nvSpPr>
        <dsp:cNvPr id="0" name=""/>
        <dsp:cNvSpPr/>
      </dsp:nvSpPr>
      <dsp:spPr>
        <a:xfrm>
          <a:off x="2541567" y="1502728"/>
          <a:ext cx="375131" cy="375131"/>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8FDAB4-F721-4847-9E54-1CF7280EECB4}">
      <dsp:nvSpPr>
        <dsp:cNvPr id="0" name=""/>
        <dsp:cNvSpPr/>
      </dsp:nvSpPr>
      <dsp:spPr>
        <a:xfrm>
          <a:off x="981722" y="443103"/>
          <a:ext cx="9238775" cy="2494382"/>
        </a:xfrm>
        <a:prstGeom prst="roundRect">
          <a:avLst>
            <a:gd name="adj" fmla="val 16670"/>
          </a:avLst>
        </a:prstGeom>
        <a:solidFill>
          <a:schemeClr val="accent1">
            <a:lumMod val="40000"/>
            <a:lumOff val="60000"/>
          </a:schemeClr>
        </a:solidFill>
        <a:ln w="9525" cap="flat" cmpd="sng" algn="ctr">
          <a:solidFill>
            <a:schemeClr val="lt1">
              <a:hueOff val="0"/>
              <a:satOff val="0"/>
              <a:lumOff val="0"/>
              <a:alphaOff val="0"/>
            </a:schemeClr>
          </a:solidFill>
          <a:prstDash val="solid"/>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tr-TR" sz="2400" b="1" i="0" u="none" kern="1200" dirty="0">
              <a:solidFill>
                <a:srgbClr val="0070C0"/>
              </a:solidFill>
              <a:effectLst>
                <a:outerShdw blurRad="38100" dist="38100" dir="2700000" algn="tl">
                  <a:srgbClr val="000000">
                    <a:alpha val="43137"/>
                  </a:srgbClr>
                </a:outerShdw>
              </a:effectLst>
            </a:rPr>
            <a:t>Etkili bir planlama;</a:t>
          </a:r>
          <a:endParaRPr lang="tr-TR" sz="2400" b="1" i="0" kern="1200" dirty="0">
            <a:solidFill>
              <a:srgbClr val="0070C0"/>
            </a:solidFill>
            <a:effectLst>
              <a:outerShdw blurRad="38100" dist="38100" dir="2700000" algn="tl">
                <a:srgbClr val="000000">
                  <a:alpha val="43137"/>
                </a:srgbClr>
              </a:outerShdw>
            </a:effectLst>
          </a:endParaRPr>
        </a:p>
        <a:p>
          <a:pPr marL="0" lvl="0" indent="0" algn="just" defTabSz="1066800">
            <a:lnSpc>
              <a:spcPct val="90000"/>
            </a:lnSpc>
            <a:spcBef>
              <a:spcPct val="0"/>
            </a:spcBef>
            <a:spcAft>
              <a:spcPct val="35000"/>
            </a:spcAft>
            <a:buFont typeface="Wingdings" panose="05000000000000000000" pitchFamily="2" charset="2"/>
            <a:buNone/>
          </a:pPr>
          <a:r>
            <a:rPr lang="tr-TR" sz="2400" b="0" i="0" u="none" kern="1200" dirty="0"/>
            <a:t>Geçmiş bilgilerin analizini,</a:t>
          </a:r>
          <a:endParaRPr lang="tr-TR" sz="2400" b="0" i="0" kern="1200" dirty="0"/>
        </a:p>
        <a:p>
          <a:pPr marL="0" lvl="0" indent="0" algn="just" defTabSz="1066800">
            <a:lnSpc>
              <a:spcPct val="90000"/>
            </a:lnSpc>
            <a:spcBef>
              <a:spcPct val="0"/>
            </a:spcBef>
            <a:spcAft>
              <a:spcPct val="35000"/>
            </a:spcAft>
            <a:buFont typeface="Wingdings" panose="05000000000000000000" pitchFamily="2" charset="2"/>
            <a:buNone/>
          </a:pPr>
          <a:r>
            <a:rPr lang="tr-TR" sz="2400" b="0" i="0" u="none" kern="1200" dirty="0"/>
            <a:t>Mevcut durum içinde karar verilmesini ve</a:t>
          </a:r>
          <a:endParaRPr lang="tr-TR" sz="2400" b="0" i="0" kern="1200" dirty="0"/>
        </a:p>
        <a:p>
          <a:pPr marL="0" lvl="0" indent="0" algn="just" defTabSz="1066800">
            <a:lnSpc>
              <a:spcPct val="90000"/>
            </a:lnSpc>
            <a:spcBef>
              <a:spcPct val="0"/>
            </a:spcBef>
            <a:spcAft>
              <a:spcPct val="35000"/>
            </a:spcAft>
            <a:buFont typeface="Wingdings" panose="05000000000000000000" pitchFamily="2" charset="2"/>
            <a:buNone/>
          </a:pPr>
          <a:r>
            <a:rPr lang="tr-TR" sz="2400" b="0" i="0" u="none" kern="1200" dirty="0"/>
            <a:t>Geleceğe dönük karar verilmesini gerektirir.</a:t>
          </a:r>
          <a:r>
            <a:rPr lang="tr-TR" sz="2400" b="0" i="0" kern="1200" dirty="0"/>
            <a:t>.</a:t>
          </a:r>
          <a:endParaRPr lang="tr-TR" sz="2400" kern="1200" dirty="0"/>
        </a:p>
      </dsp:txBody>
      <dsp:txXfrm>
        <a:off x="1103510" y="564891"/>
        <a:ext cx="8995199" cy="2250806"/>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0463D94-9767-45CB-BD46-B852153ED195}" type="datetimeFigureOut">
              <a:rPr lang="tr-TR" smtClean="0"/>
              <a:t>5.01.2023</a:t>
            </a:fld>
            <a:endParaRPr lang="tr-TR"/>
          </a:p>
        </p:txBody>
      </p:sp>
      <p:sp>
        <p:nvSpPr>
          <p:cNvPr id="4" name="Alt Bilgi Yer Tutucusu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4DCC432A-2B17-482A-B359-D94B722FCF7A}" type="slidenum">
              <a:rPr lang="tr-TR" smtClean="0"/>
              <a:t>‹#›</a:t>
            </a:fld>
            <a:endParaRPr lang="tr-TR"/>
          </a:p>
        </p:txBody>
      </p:sp>
    </p:spTree>
    <p:extLst>
      <p:ext uri="{BB962C8B-B14F-4D97-AF65-F5344CB8AC3E}">
        <p14:creationId xmlns:p14="http://schemas.microsoft.com/office/powerpoint/2010/main" val="3780099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98A2344A-A888-4ACE-8400-696354A40AE5}" type="datetimeFigureOut">
              <a:rPr lang="tr-TR" smtClean="0"/>
              <a:t>5.01.2023</a:t>
            </a:fld>
            <a:endParaRPr lang="tr-TR"/>
          </a:p>
        </p:txBody>
      </p:sp>
      <p:sp>
        <p:nvSpPr>
          <p:cNvPr id="4" name="Slayt Resmi Yer Tutucus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D4ED47A-569E-4C2E-BC85-444566DEFDF6}" type="slidenum">
              <a:rPr lang="tr-TR" smtClean="0"/>
              <a:t>‹#›</a:t>
            </a:fld>
            <a:endParaRPr lang="tr-TR"/>
          </a:p>
        </p:txBody>
      </p:sp>
    </p:spTree>
    <p:extLst>
      <p:ext uri="{BB962C8B-B14F-4D97-AF65-F5344CB8AC3E}">
        <p14:creationId xmlns:p14="http://schemas.microsoft.com/office/powerpoint/2010/main" val="420881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D4ED47A-569E-4C2E-BC85-444566DEFDF6}" type="slidenum">
              <a:rPr lang="tr-TR" smtClean="0"/>
              <a:t>1</a:t>
            </a:fld>
            <a:endParaRPr lang="tr-TR"/>
          </a:p>
        </p:txBody>
      </p:sp>
    </p:spTree>
    <p:extLst>
      <p:ext uri="{BB962C8B-B14F-4D97-AF65-F5344CB8AC3E}">
        <p14:creationId xmlns:p14="http://schemas.microsoft.com/office/powerpoint/2010/main" val="227614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D4ED47A-569E-4C2E-BC85-444566DEFDF6}" type="slidenum">
              <a:rPr lang="tr-TR" smtClean="0"/>
              <a:t>2</a:t>
            </a:fld>
            <a:endParaRPr lang="tr-TR"/>
          </a:p>
        </p:txBody>
      </p:sp>
    </p:spTree>
    <p:extLst>
      <p:ext uri="{BB962C8B-B14F-4D97-AF65-F5344CB8AC3E}">
        <p14:creationId xmlns:p14="http://schemas.microsoft.com/office/powerpoint/2010/main" val="364137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D4ED47A-569E-4C2E-BC85-444566DEFDF6}" type="slidenum">
              <a:rPr lang="tr-TR" smtClean="0"/>
              <a:t>3</a:t>
            </a:fld>
            <a:endParaRPr lang="tr-TR"/>
          </a:p>
        </p:txBody>
      </p:sp>
    </p:spTree>
    <p:extLst>
      <p:ext uri="{BB962C8B-B14F-4D97-AF65-F5344CB8AC3E}">
        <p14:creationId xmlns:p14="http://schemas.microsoft.com/office/powerpoint/2010/main" val="386600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D4ED47A-569E-4C2E-BC85-444566DEFDF6}" type="slidenum">
              <a:rPr lang="tr-TR" smtClean="0"/>
              <a:t>4</a:t>
            </a:fld>
            <a:endParaRPr lang="tr-TR"/>
          </a:p>
        </p:txBody>
      </p:sp>
    </p:spTree>
    <p:extLst>
      <p:ext uri="{BB962C8B-B14F-4D97-AF65-F5344CB8AC3E}">
        <p14:creationId xmlns:p14="http://schemas.microsoft.com/office/powerpoint/2010/main" val="7352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D4ED47A-569E-4C2E-BC85-444566DEFDF6}" type="slidenum">
              <a:rPr lang="tr-TR" smtClean="0"/>
              <a:t>5</a:t>
            </a:fld>
            <a:endParaRPr lang="tr-TR"/>
          </a:p>
        </p:txBody>
      </p:sp>
    </p:spTree>
    <p:extLst>
      <p:ext uri="{BB962C8B-B14F-4D97-AF65-F5344CB8AC3E}">
        <p14:creationId xmlns:p14="http://schemas.microsoft.com/office/powerpoint/2010/main" val="82728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D4ED47A-569E-4C2E-BC85-444566DEFDF6}" type="slidenum">
              <a:rPr lang="tr-TR" smtClean="0"/>
              <a:t>6</a:t>
            </a:fld>
            <a:endParaRPr lang="tr-TR"/>
          </a:p>
        </p:txBody>
      </p:sp>
    </p:spTree>
    <p:extLst>
      <p:ext uri="{BB962C8B-B14F-4D97-AF65-F5344CB8AC3E}">
        <p14:creationId xmlns:p14="http://schemas.microsoft.com/office/powerpoint/2010/main" val="2670587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A2C0729-AF1C-40BB-B3B5-36A6D453CA9A}" type="datetimeFigureOut">
              <a:rPr lang="tr-TR" smtClean="0"/>
              <a:t>5.01.2023</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17266280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2C0729-AF1C-40BB-B3B5-36A6D453CA9A}" type="datetimeFigureOut">
              <a:rPr lang="tr-TR" smtClean="0"/>
              <a:t>5.01.2023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41983453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2C0729-AF1C-40BB-B3B5-36A6D453CA9A}" type="datetimeFigureOut">
              <a:rPr lang="tr-TR" smtClean="0"/>
              <a:t>5.01.2023</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26325367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2C0729-AF1C-40BB-B3B5-36A6D453CA9A}" type="datetimeFigureOut">
              <a:rPr lang="tr-TR" smtClean="0"/>
              <a:t>5.01.2023</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D7B0ED0F-60FC-4373-9EB1-DF9ADD7DE52A}"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33435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A2C0729-AF1C-40BB-B3B5-36A6D453CA9A}" type="datetimeFigureOut">
              <a:rPr lang="tr-TR" smtClean="0"/>
              <a:t>5.01.2023</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6176658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EA2C0729-AF1C-40BB-B3B5-36A6D453CA9A}" type="datetimeFigureOut">
              <a:rPr lang="tr-TR" smtClean="0"/>
              <a:t>5.01.2023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7726548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EA2C0729-AF1C-40BB-B3B5-36A6D453CA9A}" type="datetimeFigureOut">
              <a:rPr lang="tr-TR" smtClean="0"/>
              <a:t>5.01.2023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3213421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2C0729-AF1C-40BB-B3B5-36A6D453CA9A}" type="datetimeFigureOut">
              <a:rPr lang="tr-TR" smtClean="0"/>
              <a:t>5.01.2023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2322677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A2C0729-AF1C-40BB-B3B5-36A6D453CA9A}" type="datetimeFigureOut">
              <a:rPr lang="tr-TR" smtClean="0"/>
              <a:t>5.01.2023</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24354255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2C0729-AF1C-40BB-B3B5-36A6D453CA9A}" type="datetimeFigureOut">
              <a:rPr lang="tr-TR" smtClean="0"/>
              <a:t>5.01.2023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21370575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A2C0729-AF1C-40BB-B3B5-36A6D453CA9A}" type="datetimeFigureOut">
              <a:rPr lang="tr-TR" smtClean="0"/>
              <a:t>5.01.2023</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35679499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A2C0729-AF1C-40BB-B3B5-36A6D453CA9A}" type="datetimeFigureOut">
              <a:rPr lang="tr-TR" smtClean="0"/>
              <a:t>5.01.2023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3034958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A2C0729-AF1C-40BB-B3B5-36A6D453CA9A}" type="datetimeFigureOut">
              <a:rPr lang="tr-TR" smtClean="0"/>
              <a:t>5.01.2023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3646407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A2C0729-AF1C-40BB-B3B5-36A6D453CA9A}" type="datetimeFigureOut">
              <a:rPr lang="tr-TR" smtClean="0"/>
              <a:t>5.01.2023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27640711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C0729-AF1C-40BB-B3B5-36A6D453CA9A}" type="datetimeFigureOut">
              <a:rPr lang="tr-TR" smtClean="0"/>
              <a:t>5.01.2023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39593576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2C0729-AF1C-40BB-B3B5-36A6D453CA9A}" type="datetimeFigureOut">
              <a:rPr lang="tr-TR" smtClean="0"/>
              <a:t>5.01.2023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20357985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2C0729-AF1C-40BB-B3B5-36A6D453CA9A}" type="datetimeFigureOut">
              <a:rPr lang="tr-TR" smtClean="0"/>
              <a:t>5.01.2023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B0ED0F-60FC-4373-9EB1-DF9ADD7DE52A}" type="slidenum">
              <a:rPr lang="tr-TR" smtClean="0"/>
              <a:t>‹#›</a:t>
            </a:fld>
            <a:endParaRPr lang="tr-TR"/>
          </a:p>
        </p:txBody>
      </p:sp>
    </p:spTree>
    <p:extLst>
      <p:ext uri="{BB962C8B-B14F-4D97-AF65-F5344CB8AC3E}">
        <p14:creationId xmlns:p14="http://schemas.microsoft.com/office/powerpoint/2010/main" val="41180215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8595360" y="6347114"/>
            <a:ext cx="1804785" cy="365125"/>
          </a:xfrm>
          <a:prstGeom prst="rect">
            <a:avLst/>
          </a:prstGeom>
          <a:solidFill>
            <a:schemeClr val="accent1">
              <a:lumMod val="75000"/>
            </a:schemeClr>
          </a:solidFill>
        </p:spPr>
        <p:txBody>
          <a:bodyPr vert="horz" lIns="91440" tIns="45720" rIns="91440" bIns="45720" rtlCol="0" anchor="ctr"/>
          <a:lstStyle>
            <a:lvl1pPr algn="r">
              <a:defRPr sz="1100" b="1">
                <a:solidFill>
                  <a:schemeClr val="bg1"/>
                </a:solidFill>
              </a:defRPr>
            </a:lvl1pPr>
          </a:lstStyle>
          <a:p>
            <a:fld id="{EA2C0729-AF1C-40BB-B3B5-36A6D453CA9A}" type="datetimeFigureOut">
              <a:rPr lang="tr-TR" smtClean="0"/>
              <a:pPr/>
              <a:t>5.01.2023</a:t>
            </a:fld>
            <a:endParaRPr lang="tr-TR" dirty="0"/>
          </a:p>
        </p:txBody>
      </p:sp>
      <p:sp>
        <p:nvSpPr>
          <p:cNvPr id="5" name="Footer Placeholder 4"/>
          <p:cNvSpPr>
            <a:spLocks noGrp="1"/>
          </p:cNvSpPr>
          <p:nvPr>
            <p:ph type="ftr" sz="quarter" idx="3"/>
          </p:nvPr>
        </p:nvSpPr>
        <p:spPr>
          <a:xfrm>
            <a:off x="685800" y="6355845"/>
            <a:ext cx="7909560" cy="365125"/>
          </a:xfrm>
          <a:prstGeom prst="rect">
            <a:avLst/>
          </a:prstGeom>
          <a:solidFill>
            <a:schemeClr val="accent1">
              <a:lumMod val="75000"/>
            </a:schemeClr>
          </a:solidFill>
        </p:spPr>
        <p:txBody>
          <a:bodyPr vert="horz" lIns="91440" tIns="45720" rIns="91440" bIns="45720" rtlCol="0" anchor="ctr"/>
          <a:lstStyle>
            <a:lvl1pPr algn="l">
              <a:defRPr sz="1100" b="1">
                <a:solidFill>
                  <a:schemeClr val="bg1"/>
                </a:solidFill>
              </a:defRPr>
            </a:lvl1pPr>
          </a:lstStyle>
          <a:p>
            <a:r>
              <a:rPr lang="tr-TR"/>
              <a:t>GRÜ Strateji Geliştirme Daire Başkanlığı-Stratejik Yönetim ve Planlama Şube Müdürlüğü</a:t>
            </a:r>
            <a:endParaRPr lang="tr-TR" dirty="0"/>
          </a:p>
        </p:txBody>
      </p:sp>
      <p:sp>
        <p:nvSpPr>
          <p:cNvPr id="6" name="Slide Number Placeholder 5"/>
          <p:cNvSpPr>
            <a:spLocks noGrp="1"/>
          </p:cNvSpPr>
          <p:nvPr>
            <p:ph type="sldNum" sz="quarter" idx="4"/>
          </p:nvPr>
        </p:nvSpPr>
        <p:spPr>
          <a:xfrm>
            <a:off x="10400145" y="6346609"/>
            <a:ext cx="1131455" cy="365125"/>
          </a:xfrm>
          <a:prstGeom prst="rect">
            <a:avLst/>
          </a:prstGeom>
          <a:solidFill>
            <a:schemeClr val="accent1">
              <a:lumMod val="75000"/>
            </a:schemeClr>
          </a:solidFill>
        </p:spPr>
        <p:txBody>
          <a:bodyPr vert="horz" lIns="91440" tIns="45720" rIns="91440" bIns="45720" rtlCol="0" anchor="ctr"/>
          <a:lstStyle>
            <a:lvl1pPr algn="r">
              <a:defRPr sz="1100">
                <a:solidFill>
                  <a:schemeClr val="bg1"/>
                </a:solidFill>
              </a:defRPr>
            </a:lvl1pPr>
          </a:lstStyle>
          <a:p>
            <a:fld id="{D7B0ED0F-60FC-4373-9EB1-DF9ADD7DE52A}" type="slidenum">
              <a:rPr lang="tr-TR" smtClean="0"/>
              <a:pPr/>
              <a:t>‹#›</a:t>
            </a:fld>
            <a:endParaRPr lang="tr-TR" dirty="0"/>
          </a:p>
        </p:txBody>
      </p:sp>
    </p:spTree>
    <p:extLst>
      <p:ext uri="{BB962C8B-B14F-4D97-AF65-F5344CB8AC3E}">
        <p14:creationId xmlns:p14="http://schemas.microsoft.com/office/powerpoint/2010/main" val="38597932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seyfi.goktekin@giresun.edu.tr" TargetMode="Externa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5.pn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E400C5-FEE6-4C90-8F2E-BCD2DE64779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20C5D882-A510-4D1F-A990-B5DD71C6268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C9437754-6121-49B8-B55F-F08607779EE4}"/>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a:t>
            </a:fld>
            <a:endParaRPr lang="tr-TR" b="1" dirty="0"/>
          </a:p>
        </p:txBody>
      </p:sp>
      <p:pic>
        <p:nvPicPr>
          <p:cNvPr id="8" name="Resim 7">
            <a:extLst>
              <a:ext uri="{FF2B5EF4-FFF2-40B4-BE49-F238E27FC236}">
                <a16:creationId xmlns:a16="http://schemas.microsoft.com/office/drawing/2014/main" id="{91E6DD6B-16C6-435C-B96A-59E21E32D9AE}"/>
              </a:ext>
            </a:extLst>
          </p:cNvPr>
          <p:cNvPicPr>
            <a:picLocks noChangeAspect="1"/>
          </p:cNvPicPr>
          <p:nvPr/>
        </p:nvPicPr>
        <p:blipFill>
          <a:blip r:embed="rId3"/>
          <a:stretch>
            <a:fillRect/>
          </a:stretch>
        </p:blipFill>
        <p:spPr>
          <a:xfrm>
            <a:off x="0" y="-79633"/>
            <a:ext cx="12192000" cy="1027578"/>
          </a:xfrm>
          <a:prstGeom prst="rect">
            <a:avLst/>
          </a:prstGeom>
          <a:effectLst>
            <a:reflection blurRad="6350" stA="50000" endA="275" endPos="40000" dist="101600" dir="5400000" sy="-100000" algn="bl" rotWithShape="0"/>
            <a:softEdge rad="127000"/>
          </a:effectLst>
        </p:spPr>
      </p:pic>
      <p:pic>
        <p:nvPicPr>
          <p:cNvPr id="10" name="Resim 9">
            <a:extLst>
              <a:ext uri="{FF2B5EF4-FFF2-40B4-BE49-F238E27FC236}">
                <a16:creationId xmlns:a16="http://schemas.microsoft.com/office/drawing/2014/main" id="{36DD88FA-F599-434B-9B6F-D43DBF257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429" y="-79633"/>
            <a:ext cx="882571" cy="881997"/>
          </a:xfrm>
          <a:prstGeom prst="rect">
            <a:avLst/>
          </a:prstGeom>
        </p:spPr>
      </p:pic>
      <p:pic>
        <p:nvPicPr>
          <p:cNvPr id="11" name="Resim 10">
            <a:extLst>
              <a:ext uri="{FF2B5EF4-FFF2-40B4-BE49-F238E27FC236}">
                <a16:creationId xmlns:a16="http://schemas.microsoft.com/office/drawing/2014/main" id="{95296B1D-82F7-4C20-9509-8B21F5487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259" y="1212144"/>
            <a:ext cx="7814553" cy="4878666"/>
          </a:xfrm>
          <a:prstGeom prst="rect">
            <a:avLst/>
          </a:prstGeom>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pic>
      <p:sp>
        <p:nvSpPr>
          <p:cNvPr id="2" name="Unvan 1"/>
          <p:cNvSpPr>
            <a:spLocks noGrp="1"/>
          </p:cNvSpPr>
          <p:nvPr>
            <p:ph type="ctrTitle"/>
          </p:nvPr>
        </p:nvSpPr>
        <p:spPr>
          <a:xfrm>
            <a:off x="282101" y="1093525"/>
            <a:ext cx="5622587" cy="3001819"/>
          </a:xfrm>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tr-TR" altLang="tr-TR" sz="3600" b="1" dirty="0">
                <a:solidFill>
                  <a:srgbClr val="C00000"/>
                </a:solidFill>
                <a:latin typeface="Tahoma" pitchFamily="34" charset="0"/>
              </a:rPr>
              <a:t>KAMU İÇ KONTROL SİSTEMİ </a:t>
            </a:r>
            <a:br>
              <a:rPr lang="tr-TR" altLang="tr-TR" sz="3600" b="1" dirty="0">
                <a:solidFill>
                  <a:srgbClr val="C00000"/>
                </a:solidFill>
                <a:latin typeface="Tahoma" pitchFamily="34" charset="0"/>
              </a:rPr>
            </a:br>
            <a:r>
              <a:rPr lang="tr-TR" altLang="tr-TR" sz="2200" b="1" dirty="0">
                <a:solidFill>
                  <a:srgbClr val="C00000"/>
                </a:solidFill>
                <a:latin typeface="Tahoma" pitchFamily="34" charset="0"/>
              </a:rPr>
              <a:t>VE</a:t>
            </a:r>
            <a:br>
              <a:rPr lang="tr-TR" altLang="tr-TR" sz="3600" b="1" dirty="0">
                <a:solidFill>
                  <a:srgbClr val="C00000"/>
                </a:solidFill>
                <a:latin typeface="Tahoma" pitchFamily="34" charset="0"/>
              </a:rPr>
            </a:br>
            <a:r>
              <a:rPr lang="tr-TR" altLang="tr-TR" sz="3600" b="1" dirty="0">
                <a:solidFill>
                  <a:srgbClr val="C00000"/>
                </a:solidFill>
                <a:latin typeface="Tahoma" pitchFamily="34" charset="0"/>
              </a:rPr>
              <a:t>KAMU İÇ KONTROL STANDARTLARI </a:t>
            </a:r>
            <a:br>
              <a:rPr lang="tr-TR" altLang="tr-TR" sz="3600" b="1" dirty="0">
                <a:solidFill>
                  <a:srgbClr val="C00000"/>
                </a:solidFill>
                <a:latin typeface="Tahoma" pitchFamily="34" charset="0"/>
              </a:rPr>
            </a:br>
            <a:r>
              <a:rPr lang="tr-TR" altLang="tr-TR" sz="3600" b="1" dirty="0">
                <a:solidFill>
                  <a:srgbClr val="C00000"/>
                </a:solidFill>
                <a:latin typeface="Tahoma" pitchFamily="34" charset="0"/>
              </a:rPr>
              <a:t>UYUM EYLEM PLANI</a:t>
            </a:r>
            <a:endParaRPr lang="tr-TR" sz="3600" dirty="0">
              <a:solidFill>
                <a:srgbClr val="C00000"/>
              </a:solidFill>
            </a:endParaRPr>
          </a:p>
        </p:txBody>
      </p:sp>
    </p:spTree>
    <p:extLst>
      <p:ext uri="{BB962C8B-B14F-4D97-AF65-F5344CB8AC3E}">
        <p14:creationId xmlns:p14="http://schemas.microsoft.com/office/powerpoint/2010/main" val="142210294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3314" y="1436954"/>
            <a:ext cx="10515600" cy="588241"/>
          </a:xfrm>
        </p:spPr>
        <p:txBody>
          <a:bodyPr>
            <a:normAutofit fontScale="90000"/>
          </a:bodyPr>
          <a:lstStyle/>
          <a:p>
            <a:pPr algn="just"/>
            <a:r>
              <a:rPr lang="tr-TR" b="1" dirty="0">
                <a:solidFill>
                  <a:schemeClr val="accent1"/>
                </a:solidFill>
              </a:rPr>
              <a:t>İÇ KONTROL STANDARTLARI</a:t>
            </a:r>
          </a:p>
        </p:txBody>
      </p:sp>
      <p:sp>
        <p:nvSpPr>
          <p:cNvPr id="3" name="İçerik Yer Tutucusu 2"/>
          <p:cNvSpPr>
            <a:spLocks noGrp="1"/>
          </p:cNvSpPr>
          <p:nvPr>
            <p:ph idx="1"/>
          </p:nvPr>
        </p:nvSpPr>
        <p:spPr>
          <a:xfrm>
            <a:off x="583314" y="2065242"/>
            <a:ext cx="10820400" cy="4054814"/>
          </a:xfrm>
        </p:spPr>
        <p:txBody>
          <a:bodyPr>
            <a:normAutofit/>
          </a:bodyPr>
          <a:lstStyle/>
          <a:p>
            <a:pPr marL="457200" indent="-457200">
              <a:buFont typeface="+mj-lt"/>
              <a:buAutoNum type="arabicPeriod"/>
            </a:pPr>
            <a:r>
              <a:rPr lang="tr-TR" altLang="tr-TR" sz="3600" dirty="0">
                <a:solidFill>
                  <a:srgbClr val="0070C0"/>
                </a:solidFill>
              </a:rPr>
              <a:t>Kontrol ortamı, </a:t>
            </a:r>
          </a:p>
          <a:p>
            <a:pPr marL="457200" indent="-457200">
              <a:buFont typeface="+mj-lt"/>
              <a:buAutoNum type="arabicPeriod"/>
            </a:pPr>
            <a:r>
              <a:rPr lang="tr-TR" altLang="tr-TR" sz="3600" dirty="0">
                <a:solidFill>
                  <a:srgbClr val="0070C0"/>
                </a:solidFill>
              </a:rPr>
              <a:t>Risk değerlendirmesi, </a:t>
            </a:r>
          </a:p>
          <a:p>
            <a:pPr marL="457200" indent="-457200">
              <a:buFont typeface="+mj-lt"/>
              <a:buAutoNum type="arabicPeriod"/>
            </a:pPr>
            <a:r>
              <a:rPr lang="tr-TR" altLang="tr-TR" sz="3600" dirty="0">
                <a:solidFill>
                  <a:srgbClr val="0070C0"/>
                </a:solidFill>
              </a:rPr>
              <a:t>Kontrol faaliyetleri, </a:t>
            </a:r>
          </a:p>
          <a:p>
            <a:pPr marL="457200" indent="-457200">
              <a:buFont typeface="+mj-lt"/>
              <a:buAutoNum type="arabicPeriod"/>
            </a:pPr>
            <a:r>
              <a:rPr lang="tr-TR" altLang="tr-TR" sz="3600" dirty="0">
                <a:solidFill>
                  <a:srgbClr val="0070C0"/>
                </a:solidFill>
              </a:rPr>
              <a:t>Bilgi ve iletişim, </a:t>
            </a:r>
          </a:p>
          <a:p>
            <a:pPr marL="457200" indent="-457200">
              <a:buFont typeface="+mj-lt"/>
              <a:buAutoNum type="arabicPeriod"/>
            </a:pPr>
            <a:r>
              <a:rPr lang="tr-TR" altLang="tr-TR" sz="3600" dirty="0">
                <a:solidFill>
                  <a:srgbClr val="0070C0"/>
                </a:solidFill>
              </a:rPr>
              <a:t>İzleme.</a:t>
            </a:r>
          </a:p>
        </p:txBody>
      </p:sp>
      <p:sp>
        <p:nvSpPr>
          <p:cNvPr id="4" name="Date Placeholder 3">
            <a:extLst>
              <a:ext uri="{FF2B5EF4-FFF2-40B4-BE49-F238E27FC236}">
                <a16:creationId xmlns:a16="http://schemas.microsoft.com/office/drawing/2014/main" id="{E89EDA85-2060-4250-80EF-1A6558B3765F}"/>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16241D2E-0046-4E41-A7C1-39B226F0488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310FA747-6D23-4DF5-B963-163F745DE160}"/>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10</a:t>
            </a:fld>
            <a:endParaRPr lang="tr-TR" b="1" dirty="0"/>
          </a:p>
        </p:txBody>
      </p:sp>
      <p:sp>
        <p:nvSpPr>
          <p:cNvPr id="7" name="Dikdörtgen 6">
            <a:extLst>
              <a:ext uri="{FF2B5EF4-FFF2-40B4-BE49-F238E27FC236}">
                <a16:creationId xmlns:a16="http://schemas.microsoft.com/office/drawing/2014/main" id="{6BE8BDB1-0502-470B-82BA-C7981BA93A97}"/>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B5EEA52E-439F-4D0A-8A52-3C4EF9BA0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327CD0C4-CA22-43E2-B50C-AE80ED5AC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3445928497"/>
      </p:ext>
    </p:extLst>
  </p:cSld>
  <p:clrMapOvr>
    <a:masterClrMapping/>
  </p:clrMapOvr>
  <mc:AlternateContent xmlns:mc="http://schemas.openxmlformats.org/markup-compatibility/2006" xmlns:p14="http://schemas.microsoft.com/office/powerpoint/2010/main">
    <mc:Choice Requires="p14">
      <p:transition spd="slow" p14:dur="1600" advClick="0">
        <p14:prism dir="d"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9EDA85-2060-4250-80EF-1A6558B3765F}"/>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16241D2E-0046-4E41-A7C1-39B226F0488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310FA747-6D23-4DF5-B963-163F745DE160}"/>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11</a:t>
            </a:fld>
            <a:endParaRPr lang="tr-TR" b="1" dirty="0"/>
          </a:p>
        </p:txBody>
      </p:sp>
      <p:sp>
        <p:nvSpPr>
          <p:cNvPr id="7" name="Dikdörtgen 6">
            <a:extLst>
              <a:ext uri="{FF2B5EF4-FFF2-40B4-BE49-F238E27FC236}">
                <a16:creationId xmlns:a16="http://schemas.microsoft.com/office/drawing/2014/main" id="{6BE8BDB1-0502-470B-82BA-C7981BA93A97}"/>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B5EEA52E-439F-4D0A-8A52-3C4EF9BA0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327CD0C4-CA22-43E2-B50C-AE80ED5AC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pic>
        <p:nvPicPr>
          <p:cNvPr id="3" name="Resim 2">
            <a:extLst>
              <a:ext uri="{FF2B5EF4-FFF2-40B4-BE49-F238E27FC236}">
                <a16:creationId xmlns:a16="http://schemas.microsoft.com/office/drawing/2014/main" id="{ABFF3502-9BDF-4005-A853-594B051CA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444" y="1500585"/>
            <a:ext cx="9933112" cy="5084064"/>
          </a:xfrm>
          <a:prstGeom prst="rect">
            <a:avLst/>
          </a:prstGeom>
        </p:spPr>
      </p:pic>
    </p:spTree>
    <p:extLst>
      <p:ext uri="{BB962C8B-B14F-4D97-AF65-F5344CB8AC3E}">
        <p14:creationId xmlns:p14="http://schemas.microsoft.com/office/powerpoint/2010/main" val="4003478769"/>
      </p:ext>
    </p:extLst>
  </p:cSld>
  <p:clrMapOvr>
    <a:masterClrMapping/>
  </p:clrMapOvr>
  <mc:AlternateContent xmlns:mc="http://schemas.openxmlformats.org/markup-compatibility/2006" xmlns:p14="http://schemas.microsoft.com/office/powerpoint/2010/main">
    <mc:Choice Requires="p14">
      <p:transition spd="slow" p14:dur="1600" advClick="0">
        <p14:prism dir="d" isContent="1" isInverted="1"/>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237" y="1727999"/>
            <a:ext cx="8610600" cy="496230"/>
          </a:xfrm>
        </p:spPr>
        <p:txBody>
          <a:bodyPr>
            <a:normAutofit fontScale="90000"/>
          </a:bodyPr>
          <a:lstStyle/>
          <a:p>
            <a:pPr algn="just"/>
            <a:r>
              <a:rPr lang="tr-TR" b="1" dirty="0">
                <a:solidFill>
                  <a:schemeClr val="accent1"/>
                </a:solidFill>
                <a:cs typeface="Times New Roman" panose="02020603050405020304" pitchFamily="18" charset="0"/>
              </a:rPr>
              <a:t>İÇ KONTROLÜN TEMEL İLKELERİ</a:t>
            </a:r>
          </a:p>
        </p:txBody>
      </p:sp>
      <p:sp>
        <p:nvSpPr>
          <p:cNvPr id="3" name="İçerik Yer Tutucusu 2"/>
          <p:cNvSpPr>
            <a:spLocks noGrp="1"/>
          </p:cNvSpPr>
          <p:nvPr>
            <p:ph idx="1"/>
          </p:nvPr>
        </p:nvSpPr>
        <p:spPr>
          <a:xfrm>
            <a:off x="658237" y="2288583"/>
            <a:ext cx="10820400" cy="4024125"/>
          </a:xfrm>
        </p:spPr>
        <p:txBody>
          <a:bodyPr>
            <a:normAutofit/>
          </a:bodyPr>
          <a:lstStyle/>
          <a:p>
            <a:pPr>
              <a:buFont typeface="Wingdings" panose="05000000000000000000" pitchFamily="2" charset="2"/>
              <a:buChar char="Ø"/>
            </a:pPr>
            <a:r>
              <a:rPr lang="tr-TR" altLang="tr-TR" sz="2400" dirty="0"/>
              <a:t>İç kontrol faaliyetleri </a:t>
            </a:r>
            <a:r>
              <a:rPr lang="tr-TR" altLang="tr-TR" sz="2400" dirty="0">
                <a:solidFill>
                  <a:srgbClr val="0070C0"/>
                </a:solidFill>
              </a:rPr>
              <a:t>idarenin yönetim sorumluluğu çerçevesinde </a:t>
            </a:r>
            <a:r>
              <a:rPr lang="tr-TR" altLang="tr-TR" sz="2400" dirty="0"/>
              <a:t>yürütülür.</a:t>
            </a:r>
          </a:p>
          <a:p>
            <a:pPr>
              <a:buFont typeface="Wingdings" panose="05000000000000000000" pitchFamily="2" charset="2"/>
              <a:buChar char="Ø"/>
            </a:pPr>
            <a:r>
              <a:rPr lang="tr-TR" altLang="tr-TR" sz="2400" dirty="0"/>
              <a:t>İç kontrol faaliyet ve düzenlemelerinde </a:t>
            </a:r>
            <a:r>
              <a:rPr lang="tr-TR" altLang="tr-TR" sz="2400" dirty="0">
                <a:solidFill>
                  <a:srgbClr val="0070C0"/>
                </a:solidFill>
              </a:rPr>
              <a:t>öncelikle riskli alanlar dikkate </a:t>
            </a:r>
            <a:r>
              <a:rPr lang="tr-TR" altLang="tr-TR" sz="2400" dirty="0"/>
              <a:t>alınır.</a:t>
            </a:r>
          </a:p>
          <a:p>
            <a:pPr>
              <a:buFont typeface="Wingdings" panose="05000000000000000000" pitchFamily="2" charset="2"/>
              <a:buChar char="Ø"/>
            </a:pPr>
            <a:r>
              <a:rPr lang="tr-TR" altLang="tr-TR" sz="2400" dirty="0"/>
              <a:t>İç kontrole ilişkin sorumluluk, işlem sürecinde yer alan </a:t>
            </a:r>
            <a:r>
              <a:rPr lang="tr-TR" altLang="tr-TR" sz="2400" dirty="0">
                <a:solidFill>
                  <a:srgbClr val="0070C0"/>
                </a:solidFill>
              </a:rPr>
              <a:t>bütün görevlileri kapsar.</a:t>
            </a:r>
          </a:p>
          <a:p>
            <a:pPr>
              <a:buFont typeface="Wingdings" panose="05000000000000000000" pitchFamily="2" charset="2"/>
              <a:buChar char="Ø"/>
            </a:pPr>
            <a:r>
              <a:rPr lang="tr-TR" altLang="tr-TR" sz="2400" dirty="0"/>
              <a:t>İç kontrol </a:t>
            </a:r>
            <a:r>
              <a:rPr lang="tr-TR" altLang="tr-TR" sz="2400" dirty="0">
                <a:solidFill>
                  <a:srgbClr val="0070C0"/>
                </a:solidFill>
              </a:rPr>
              <a:t>malî ve malî olmayan tüm işlemleri kapsar</a:t>
            </a:r>
            <a:r>
              <a:rPr lang="tr-TR" altLang="tr-TR" sz="2400" dirty="0"/>
              <a:t>.</a:t>
            </a:r>
          </a:p>
          <a:p>
            <a:pPr>
              <a:buFont typeface="Wingdings" panose="05000000000000000000" pitchFamily="2" charset="2"/>
              <a:buChar char="Ø"/>
            </a:pPr>
            <a:r>
              <a:rPr lang="tr-TR" altLang="tr-TR" sz="2400" dirty="0"/>
              <a:t>İç kontrol düzenleme ve uygulamalarında </a:t>
            </a:r>
            <a:r>
              <a:rPr lang="tr-TR" altLang="tr-TR" sz="2400" dirty="0">
                <a:solidFill>
                  <a:srgbClr val="0070C0"/>
                </a:solidFill>
              </a:rPr>
              <a:t>mevzuata uygunluk, saydamlık, hesap verebilirlik ve ekonomiklik, etkinlik, etkililik gibi iyi malî yönetim ilkeleri esas alınır</a:t>
            </a:r>
            <a:r>
              <a:rPr lang="tr-TR" altLang="tr-TR" sz="2400" dirty="0"/>
              <a:t>.</a:t>
            </a:r>
          </a:p>
          <a:p>
            <a:endParaRPr lang="tr-TR" sz="2400" dirty="0"/>
          </a:p>
        </p:txBody>
      </p:sp>
      <p:sp>
        <p:nvSpPr>
          <p:cNvPr id="4" name="Date Placeholder 3">
            <a:extLst>
              <a:ext uri="{FF2B5EF4-FFF2-40B4-BE49-F238E27FC236}">
                <a16:creationId xmlns:a16="http://schemas.microsoft.com/office/drawing/2014/main" id="{8AA8C379-DB0E-4C44-97C8-CB066A8529F8}"/>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D739A943-7AA2-48AE-8156-29554B68856B}"/>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90B20606-7430-4090-9E41-26A616762840}"/>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12</a:t>
            </a:fld>
            <a:endParaRPr lang="tr-TR" b="1" dirty="0"/>
          </a:p>
        </p:txBody>
      </p:sp>
      <p:sp>
        <p:nvSpPr>
          <p:cNvPr id="7" name="Dikdörtgen 6">
            <a:extLst>
              <a:ext uri="{FF2B5EF4-FFF2-40B4-BE49-F238E27FC236}">
                <a16:creationId xmlns:a16="http://schemas.microsoft.com/office/drawing/2014/main" id="{6D7D1063-8C66-4D57-A835-2720F7892840}"/>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9480D0FA-5ECE-4AB8-B72E-91BC21D12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24BBED4E-B7C0-4C4F-9CF8-FD3472D5E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767481448"/>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237" y="1966240"/>
            <a:ext cx="10820400" cy="529684"/>
          </a:xfrm>
        </p:spPr>
        <p:txBody>
          <a:bodyPr>
            <a:normAutofit fontScale="90000"/>
          </a:bodyPr>
          <a:lstStyle/>
          <a:p>
            <a:pPr algn="just"/>
            <a:r>
              <a:rPr lang="tr-TR" b="1" dirty="0">
                <a:solidFill>
                  <a:schemeClr val="accent1"/>
                </a:solidFill>
                <a:cs typeface="Times New Roman" panose="02020603050405020304" pitchFamily="18" charset="0"/>
              </a:rPr>
              <a:t>İÇ KONTROLÜN YAPISI</a:t>
            </a:r>
          </a:p>
        </p:txBody>
      </p:sp>
      <p:sp>
        <p:nvSpPr>
          <p:cNvPr id="3" name="İçerik Yer Tutucusu 2"/>
          <p:cNvSpPr>
            <a:spLocks noGrp="1"/>
          </p:cNvSpPr>
          <p:nvPr>
            <p:ph idx="1"/>
          </p:nvPr>
        </p:nvSpPr>
        <p:spPr>
          <a:xfrm>
            <a:off x="658237" y="2946029"/>
            <a:ext cx="10820400" cy="2288230"/>
          </a:xfrm>
        </p:spPr>
        <p:txBody>
          <a:bodyPr/>
          <a:lstStyle/>
          <a:p>
            <a:pPr marL="0" indent="0">
              <a:buNone/>
            </a:pPr>
            <a:r>
              <a:rPr lang="tr-TR" altLang="tr-TR" dirty="0">
                <a:cs typeface="Times New Roman" panose="02020603050405020304" pitchFamily="18" charset="0"/>
              </a:rPr>
              <a:t>5018 sayılı Kanunun 57 </a:t>
            </a:r>
            <a:r>
              <a:rPr lang="tr-TR" altLang="tr-TR" dirty="0" err="1">
                <a:cs typeface="Times New Roman" panose="02020603050405020304" pitchFamily="18" charset="0"/>
              </a:rPr>
              <a:t>nci</a:t>
            </a:r>
            <a:r>
              <a:rPr lang="tr-TR" altLang="tr-TR" dirty="0">
                <a:cs typeface="Times New Roman" panose="02020603050405020304" pitchFamily="18" charset="0"/>
              </a:rPr>
              <a:t> maddesinde kamu idarelerinin malî yönetim ve kontrol sistemleri;</a:t>
            </a:r>
          </a:p>
          <a:p>
            <a:pPr marL="457200" indent="-457200">
              <a:buFont typeface="+mj-lt"/>
              <a:buAutoNum type="arabicPeriod"/>
            </a:pPr>
            <a:r>
              <a:rPr lang="tr-TR" altLang="tr-TR" dirty="0">
                <a:solidFill>
                  <a:srgbClr val="0070C0"/>
                </a:solidFill>
                <a:cs typeface="Times New Roman" panose="02020603050405020304" pitchFamily="18" charset="0"/>
              </a:rPr>
              <a:t>Harcama birimleri, </a:t>
            </a:r>
          </a:p>
          <a:p>
            <a:pPr marL="457200" indent="-457200">
              <a:buFont typeface="+mj-lt"/>
              <a:buAutoNum type="arabicPeriod"/>
            </a:pPr>
            <a:r>
              <a:rPr lang="tr-TR" altLang="tr-TR" dirty="0">
                <a:solidFill>
                  <a:srgbClr val="0070C0"/>
                </a:solidFill>
                <a:cs typeface="Times New Roman" panose="02020603050405020304" pitchFamily="18" charset="0"/>
              </a:rPr>
              <a:t>Muhasebe, malî hizmetler ile ön malî kontrol ve</a:t>
            </a:r>
          </a:p>
          <a:p>
            <a:pPr marL="457200" indent="-457200">
              <a:buFont typeface="+mj-lt"/>
              <a:buAutoNum type="arabicPeriod"/>
            </a:pPr>
            <a:r>
              <a:rPr lang="tr-TR" altLang="tr-TR" dirty="0">
                <a:solidFill>
                  <a:srgbClr val="0070C0"/>
                </a:solidFill>
                <a:cs typeface="Times New Roman" panose="02020603050405020304" pitchFamily="18" charset="0"/>
              </a:rPr>
              <a:t>İç denetimden oluşur.</a:t>
            </a:r>
          </a:p>
        </p:txBody>
      </p:sp>
      <p:sp>
        <p:nvSpPr>
          <p:cNvPr id="4" name="Date Placeholder 3">
            <a:extLst>
              <a:ext uri="{FF2B5EF4-FFF2-40B4-BE49-F238E27FC236}">
                <a16:creationId xmlns:a16="http://schemas.microsoft.com/office/drawing/2014/main" id="{448A5768-6A0C-4692-88F6-1E82335A7188}"/>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96225C97-2F39-47CC-A794-271A8451BBF9}"/>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DC32ECEF-3936-4BD9-897F-A8A479A9B935}"/>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13</a:t>
            </a:fld>
            <a:endParaRPr lang="tr-TR" b="1" dirty="0"/>
          </a:p>
        </p:txBody>
      </p:sp>
      <p:sp>
        <p:nvSpPr>
          <p:cNvPr id="7" name="Dikdörtgen 6">
            <a:extLst>
              <a:ext uri="{FF2B5EF4-FFF2-40B4-BE49-F238E27FC236}">
                <a16:creationId xmlns:a16="http://schemas.microsoft.com/office/drawing/2014/main" id="{C3CE6C1E-7D1C-49DE-B833-3E980BA8439D}"/>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23E739A7-ADD6-418F-B25C-8C2EBA42E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E1A3D431-97A0-44C4-BE84-9DD37C320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52350718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550976"/>
            <a:ext cx="10515600" cy="534233"/>
          </a:xfrm>
        </p:spPr>
        <p:txBody>
          <a:bodyPr>
            <a:normAutofit/>
          </a:bodyPr>
          <a:lstStyle/>
          <a:p>
            <a:pPr algn="just"/>
            <a:r>
              <a:rPr lang="tr-TR" sz="2400" b="1" dirty="0">
                <a:solidFill>
                  <a:schemeClr val="accent1"/>
                </a:solidFill>
              </a:rPr>
              <a:t>ÜST YÖNETİCİ (REKTÖR)’NİN GÖREV YETKİ VE SORUMLULUKLARI</a:t>
            </a:r>
          </a:p>
        </p:txBody>
      </p:sp>
      <p:sp>
        <p:nvSpPr>
          <p:cNvPr id="3" name="İçerik Yer Tutucusu 2"/>
          <p:cNvSpPr>
            <a:spLocks noGrp="1"/>
          </p:cNvSpPr>
          <p:nvPr>
            <p:ph idx="1"/>
          </p:nvPr>
        </p:nvSpPr>
        <p:spPr>
          <a:xfrm>
            <a:off x="457200" y="2194560"/>
            <a:ext cx="11240814" cy="4174709"/>
          </a:xfrm>
        </p:spPr>
        <p:txBody>
          <a:bodyPr>
            <a:normAutofit lnSpcReduction="10000"/>
          </a:bodyPr>
          <a:lstStyle/>
          <a:p>
            <a:pPr>
              <a:buFont typeface="Wingdings" panose="05000000000000000000" pitchFamily="2" charset="2"/>
              <a:buChar char="Ø"/>
            </a:pPr>
            <a:r>
              <a:rPr lang="tr-TR" sz="1800" dirty="0"/>
              <a:t>Her üç yılda bir idarenin amaç ve hedefleri doğrultusunda risklerin yönetilmesi konusunda stratejinin belirlenmesini ve bu stratejinin nasıl uygulanacağını gösteren </a:t>
            </a:r>
            <a:r>
              <a:rPr lang="tr-TR" sz="1800" dirty="0">
                <a:solidFill>
                  <a:srgbClr val="FF0000"/>
                </a:solidFill>
              </a:rPr>
              <a:t>Üniversite Risk Stratejisi Belgesinin tüm çalışanlara yazılı olarak duyurulmasını sağlar.</a:t>
            </a:r>
          </a:p>
          <a:p>
            <a:pPr>
              <a:buFont typeface="Wingdings" panose="05000000000000000000" pitchFamily="2" charset="2"/>
              <a:buChar char="Ø"/>
            </a:pPr>
            <a:r>
              <a:rPr lang="tr-TR" sz="1800" dirty="0">
                <a:solidFill>
                  <a:srgbClr val="FF0000"/>
                </a:solidFill>
              </a:rPr>
              <a:t>Risk yönetimi için gerekli yapıları (İç Kontrol İzleme ve Yönlendirme Kurulu) oluşturarak</a:t>
            </a:r>
            <a:r>
              <a:rPr lang="tr-TR" sz="1800" dirty="0"/>
              <a:t> görev ve sorumluluklarının açıkça belirlenmesini sağlar.</a:t>
            </a:r>
          </a:p>
          <a:p>
            <a:pPr>
              <a:buFont typeface="Wingdings" panose="05000000000000000000" pitchFamily="2" charset="2"/>
              <a:buChar char="Ø"/>
            </a:pPr>
            <a:r>
              <a:rPr lang="tr-TR" sz="1800" dirty="0"/>
              <a:t>Diğer idarelerle ortak yönetilmesi gereken riskler konusunda </a:t>
            </a:r>
            <a:r>
              <a:rPr lang="tr-TR" sz="1800" dirty="0">
                <a:solidFill>
                  <a:schemeClr val="accent1"/>
                </a:solidFill>
              </a:rPr>
              <a:t>İdare Risk Koordinatörüne </a:t>
            </a:r>
            <a:r>
              <a:rPr lang="tr-TR" sz="1800" dirty="0">
                <a:solidFill>
                  <a:srgbClr val="FF0000"/>
                </a:solidFill>
              </a:rPr>
              <a:t>gerekli desteği sağlar.</a:t>
            </a:r>
          </a:p>
          <a:p>
            <a:pPr>
              <a:buFont typeface="Wingdings" panose="05000000000000000000" pitchFamily="2" charset="2"/>
              <a:buChar char="Ø"/>
            </a:pPr>
            <a:r>
              <a:rPr lang="tr-TR" sz="1800" dirty="0"/>
              <a:t>Risk yönetimi süreçlerinin tutarlılığının sağlanmasını gözetir.</a:t>
            </a:r>
          </a:p>
          <a:p>
            <a:pPr>
              <a:buFont typeface="Wingdings" panose="05000000000000000000" pitchFamily="2" charset="2"/>
              <a:buChar char="Ø"/>
            </a:pPr>
            <a:r>
              <a:rPr lang="tr-TR" sz="1800" dirty="0"/>
              <a:t>İzleme raporlarını inceler ve risk yönetiminin etkinliğini sağlar.</a:t>
            </a:r>
          </a:p>
          <a:p>
            <a:pPr>
              <a:buFont typeface="Wingdings" panose="05000000000000000000" pitchFamily="2" charset="2"/>
              <a:buChar char="Ø"/>
            </a:pPr>
            <a:r>
              <a:rPr lang="tr-TR" sz="1800" dirty="0"/>
              <a:t>Özellikle stratejik risklerin yönetiminde örnek davranışlar sergiler.</a:t>
            </a:r>
          </a:p>
          <a:p>
            <a:pPr>
              <a:buFont typeface="Wingdings" panose="05000000000000000000" pitchFamily="2" charset="2"/>
              <a:buChar char="Ø"/>
            </a:pPr>
            <a:r>
              <a:rPr lang="tr-TR" sz="1800" dirty="0"/>
              <a:t>Risk yönetiminin tüm aşamalarında çalışanları teşvik eder.</a:t>
            </a:r>
          </a:p>
          <a:p>
            <a:pPr>
              <a:buFont typeface="Wingdings" panose="05000000000000000000" pitchFamily="2" charset="2"/>
              <a:buChar char="Ø"/>
            </a:pPr>
            <a:r>
              <a:rPr lang="tr-TR" sz="1800" dirty="0"/>
              <a:t>Risk yönetimi  konusunda İç Kontrol İzleme ve Yönlendirme Kurulu’ndan ve </a:t>
            </a:r>
            <a:r>
              <a:rPr lang="tr-TR" sz="1800" dirty="0">
                <a:solidFill>
                  <a:schemeClr val="accent1"/>
                </a:solidFill>
              </a:rPr>
              <a:t>İç Denetim Birimi</a:t>
            </a:r>
            <a:r>
              <a:rPr lang="tr-TR" sz="1800" dirty="0"/>
              <a:t>nden</a:t>
            </a:r>
            <a:endParaRPr lang="tr-TR" sz="1800" dirty="0">
              <a:solidFill>
                <a:schemeClr val="accent1"/>
              </a:solidFill>
            </a:endParaRPr>
          </a:p>
          <a:p>
            <a:pPr marL="0" indent="0">
              <a:buNone/>
            </a:pPr>
            <a:r>
              <a:rPr lang="tr-TR" sz="1800" dirty="0"/>
              <a:t>güvence alır.</a:t>
            </a:r>
          </a:p>
        </p:txBody>
      </p:sp>
      <p:sp>
        <p:nvSpPr>
          <p:cNvPr id="4" name="Date Placeholder 3">
            <a:extLst>
              <a:ext uri="{FF2B5EF4-FFF2-40B4-BE49-F238E27FC236}">
                <a16:creationId xmlns:a16="http://schemas.microsoft.com/office/drawing/2014/main" id="{491CE50F-E8B3-4742-8BAE-D097BEAEB56F}"/>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85BC9ECB-785E-4D7E-B695-407B350D7CFF}"/>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34C80A06-93A1-44F0-BFC1-71D10B269B3D}"/>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14</a:t>
            </a:fld>
            <a:endParaRPr lang="tr-TR" b="1" dirty="0"/>
          </a:p>
        </p:txBody>
      </p:sp>
      <p:sp>
        <p:nvSpPr>
          <p:cNvPr id="7" name="Dikdörtgen 6">
            <a:extLst>
              <a:ext uri="{FF2B5EF4-FFF2-40B4-BE49-F238E27FC236}">
                <a16:creationId xmlns:a16="http://schemas.microsoft.com/office/drawing/2014/main" id="{760ECE6E-6684-40D1-9DE4-8430999F0376}"/>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55FE251F-F65D-4599-924B-C92267ABD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9D39DA2A-BEE4-417D-A729-5A7C05A2D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33712941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0848" y="1483113"/>
            <a:ext cx="11041117" cy="574288"/>
          </a:xfrm>
        </p:spPr>
        <p:txBody>
          <a:bodyPr>
            <a:normAutofit fontScale="90000"/>
          </a:bodyPr>
          <a:lstStyle/>
          <a:p>
            <a:pPr algn="just"/>
            <a:r>
              <a:rPr lang="tr-TR" sz="2800" b="1" dirty="0">
                <a:solidFill>
                  <a:schemeClr val="accent1"/>
                </a:solidFill>
              </a:rPr>
              <a:t>İÇ KONTROL İZLEME VE YÖNLENDİRME KURULU (İKİYK) GÖREVLERİ</a:t>
            </a:r>
          </a:p>
        </p:txBody>
      </p:sp>
      <p:sp>
        <p:nvSpPr>
          <p:cNvPr id="3" name="İçerik Yer Tutucusu 2"/>
          <p:cNvSpPr>
            <a:spLocks noGrp="1"/>
          </p:cNvSpPr>
          <p:nvPr>
            <p:ph idx="1"/>
          </p:nvPr>
        </p:nvSpPr>
        <p:spPr>
          <a:xfrm>
            <a:off x="480848" y="2068435"/>
            <a:ext cx="11091041" cy="4379661"/>
          </a:xfrm>
        </p:spPr>
        <p:txBody>
          <a:bodyPr>
            <a:normAutofit/>
          </a:bodyPr>
          <a:lstStyle/>
          <a:p>
            <a:pPr algn="just">
              <a:buFont typeface="Wingdings" panose="05000000000000000000" pitchFamily="2" charset="2"/>
              <a:buChar char="Ø"/>
            </a:pPr>
            <a:r>
              <a:rPr lang="tr-TR" sz="2000" dirty="0">
                <a:solidFill>
                  <a:srgbClr val="C00000"/>
                </a:solidFill>
              </a:rPr>
              <a:t>İdarenin Üniversite Risk Strateji Belgesini hazırlayarak </a:t>
            </a:r>
            <a:r>
              <a:rPr lang="tr-TR" sz="2000" dirty="0">
                <a:solidFill>
                  <a:srgbClr val="FF0000"/>
                </a:solidFill>
              </a:rPr>
              <a:t>üst yöneticinin onayına sunar.</a:t>
            </a:r>
          </a:p>
          <a:p>
            <a:pPr algn="just">
              <a:buFont typeface="Wingdings" panose="05000000000000000000" pitchFamily="2" charset="2"/>
              <a:buChar char="Ø"/>
            </a:pPr>
            <a:r>
              <a:rPr lang="tr-TR" sz="2000" dirty="0">
                <a:solidFill>
                  <a:srgbClr val="FF0000"/>
                </a:solidFill>
              </a:rPr>
              <a:t>İdarenin risk yönetimi kültürünün oluşturulmasında politikalar belirler.</a:t>
            </a:r>
          </a:p>
          <a:p>
            <a:pPr algn="just">
              <a:buFont typeface="Wingdings" panose="05000000000000000000" pitchFamily="2" charset="2"/>
              <a:buChar char="Ø"/>
            </a:pPr>
            <a:r>
              <a:rPr lang="tr-TR" sz="2000" dirty="0">
                <a:solidFill>
                  <a:srgbClr val="C00000"/>
                </a:solidFill>
              </a:rPr>
              <a:t>Harcama birimlerine ait risklerden ortak yönetilmesi gerekenleri ve bunlara ilişkin politika ve prosedürleri belirleyerek koordine etmesi ve gerekli önlemlerin alınması açısından İdare Risk Koordinatörlüğüne bildirir.</a:t>
            </a:r>
          </a:p>
          <a:p>
            <a:pPr algn="just">
              <a:buFont typeface="Wingdings" panose="05000000000000000000" pitchFamily="2" charset="2"/>
              <a:buChar char="Ø"/>
            </a:pPr>
            <a:r>
              <a:rPr lang="tr-TR" sz="2000" dirty="0">
                <a:solidFill>
                  <a:srgbClr val="C00000"/>
                </a:solidFill>
              </a:rPr>
              <a:t>İç ve dış denetim raporlarından yararlanarak iyi uygulama örneklerinin tespit edilmesini ve yaygınlaştırılmasını sağlar.</a:t>
            </a:r>
          </a:p>
          <a:p>
            <a:pPr algn="just">
              <a:buFont typeface="Wingdings" panose="05000000000000000000" pitchFamily="2" charset="2"/>
              <a:buChar char="Ø"/>
            </a:pPr>
            <a:r>
              <a:rPr lang="tr-TR" sz="2000" dirty="0">
                <a:solidFill>
                  <a:srgbClr val="C00000"/>
                </a:solidFill>
              </a:rPr>
              <a:t>Diğer idarelerle ortak yönetilmesi gereken riskleri belirler ve bunları İdare Risk Koordinatörüne bildirerek ilgili idarelerle ortak yönetilmesi konusunda gerekli önlemlerin alınmasını sağlamak.</a:t>
            </a:r>
          </a:p>
          <a:p>
            <a:pPr algn="just">
              <a:buFont typeface="Wingdings" panose="05000000000000000000" pitchFamily="2" charset="2"/>
              <a:buChar char="Ø"/>
            </a:pPr>
            <a:endParaRPr lang="tr-TR" sz="2000" dirty="0"/>
          </a:p>
          <a:p>
            <a:pPr algn="just">
              <a:buFont typeface="Wingdings" panose="05000000000000000000" pitchFamily="2" charset="2"/>
              <a:buChar char="Ø"/>
            </a:pPr>
            <a:endParaRPr lang="tr-TR" sz="2000" dirty="0"/>
          </a:p>
          <a:p>
            <a:pPr algn="just">
              <a:buFont typeface="Wingdings" panose="05000000000000000000" pitchFamily="2" charset="2"/>
              <a:buChar char="Ø"/>
            </a:pPr>
            <a:endParaRPr lang="tr-TR" sz="2000" dirty="0"/>
          </a:p>
          <a:p>
            <a:pPr algn="just">
              <a:buFont typeface="Wingdings" panose="05000000000000000000" pitchFamily="2" charset="2"/>
              <a:buChar char="Ø"/>
            </a:pPr>
            <a:endParaRPr lang="tr-TR" sz="2000" dirty="0"/>
          </a:p>
        </p:txBody>
      </p:sp>
      <p:sp>
        <p:nvSpPr>
          <p:cNvPr id="4" name="Date Placeholder 3">
            <a:extLst>
              <a:ext uri="{FF2B5EF4-FFF2-40B4-BE49-F238E27FC236}">
                <a16:creationId xmlns:a16="http://schemas.microsoft.com/office/drawing/2014/main" id="{4D8DF254-F16B-4B00-BA86-B59186260D64}"/>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1459C535-28EF-4370-9467-597E2A4B57B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EFE5A6EF-FACB-4B6F-88FC-016630A010F6}"/>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15</a:t>
            </a:fld>
            <a:endParaRPr lang="tr-TR" b="1" dirty="0"/>
          </a:p>
        </p:txBody>
      </p:sp>
      <p:sp>
        <p:nvSpPr>
          <p:cNvPr id="7" name="Dikdörtgen 6">
            <a:extLst>
              <a:ext uri="{FF2B5EF4-FFF2-40B4-BE49-F238E27FC236}">
                <a16:creationId xmlns:a16="http://schemas.microsoft.com/office/drawing/2014/main" id="{896488A1-5AFC-4E3F-A806-B5C0B7C64287}"/>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3AF4BABE-4146-49A0-B4F5-23FAF3137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B54DAD9C-0146-40D3-92F0-0DC720957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953697901"/>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415648"/>
            <a:ext cx="10820400" cy="518017"/>
          </a:xfrm>
        </p:spPr>
        <p:txBody>
          <a:bodyPr>
            <a:noAutofit/>
          </a:bodyPr>
          <a:lstStyle/>
          <a:p>
            <a:pPr algn="just"/>
            <a:r>
              <a:rPr lang="tr-TR" sz="2800" b="1" dirty="0">
                <a:solidFill>
                  <a:schemeClr val="accent1"/>
                </a:solidFill>
              </a:rPr>
              <a:t>İDARE RİSK KOORDİNATÖRÜ (SGDB BAŞKANI) GÖREVLERİ (İRK)</a:t>
            </a:r>
          </a:p>
        </p:txBody>
      </p:sp>
      <p:sp>
        <p:nvSpPr>
          <p:cNvPr id="3" name="İçerik Yer Tutucusu 2"/>
          <p:cNvSpPr>
            <a:spLocks noGrp="1"/>
          </p:cNvSpPr>
          <p:nvPr>
            <p:ph idx="1"/>
          </p:nvPr>
        </p:nvSpPr>
        <p:spPr>
          <a:xfrm>
            <a:off x="685800" y="1941211"/>
            <a:ext cx="11270226" cy="4024125"/>
          </a:xfrm>
        </p:spPr>
        <p:txBody>
          <a:bodyPr>
            <a:normAutofit fontScale="85000" lnSpcReduction="20000"/>
          </a:bodyPr>
          <a:lstStyle/>
          <a:p>
            <a:pPr algn="just">
              <a:buFont typeface="Wingdings" panose="05000000000000000000" pitchFamily="2" charset="2"/>
              <a:buChar char="Ø"/>
            </a:pPr>
            <a:r>
              <a:rPr lang="tr-TR" sz="2300" dirty="0"/>
              <a:t>İdare Risk Koordinatörü, </a:t>
            </a:r>
            <a:r>
              <a:rPr lang="tr-TR" sz="2300" dirty="0">
                <a:solidFill>
                  <a:srgbClr val="0070C0"/>
                </a:solidFill>
              </a:rPr>
              <a:t>İç Kontrol İzleme ve Yönlendirme Kurulunun doğal üyesidir ve idarenin risk yönetimi süreçlerinin uygulanması konusunda üst yöneticiye karşı sorumludur.</a:t>
            </a:r>
          </a:p>
          <a:p>
            <a:pPr algn="just">
              <a:buFont typeface="Wingdings" panose="05000000000000000000" pitchFamily="2" charset="2"/>
              <a:buChar char="Ø"/>
            </a:pPr>
            <a:r>
              <a:rPr lang="tr-TR" sz="2300" dirty="0"/>
              <a:t>Risk yönetimi çerçevesinde </a:t>
            </a:r>
            <a:r>
              <a:rPr lang="tr-TR" sz="2300" dirty="0">
                <a:solidFill>
                  <a:srgbClr val="0070C0"/>
                </a:solidFill>
              </a:rPr>
              <a:t>Birim Risk Koordinatörlerini (BRK)</a:t>
            </a:r>
            <a:r>
              <a:rPr lang="tr-TR" sz="2300" dirty="0"/>
              <a:t> toplantıya çağırır.</a:t>
            </a:r>
          </a:p>
          <a:p>
            <a:pPr algn="just">
              <a:buFont typeface="Wingdings" panose="05000000000000000000" pitchFamily="2" charset="2"/>
              <a:buChar char="Ø"/>
            </a:pPr>
            <a:r>
              <a:rPr lang="tr-TR" sz="2300" dirty="0"/>
              <a:t>Her bir Birim Risk Koordinatörü tarafından raporlanan birim risklerinden yola çıkarak </a:t>
            </a:r>
            <a:r>
              <a:rPr lang="tr-TR" sz="2300" dirty="0">
                <a:solidFill>
                  <a:srgbClr val="0070C0"/>
                </a:solidFill>
              </a:rPr>
              <a:t>Konsolide Risk Raporunu hazırlar</a:t>
            </a:r>
            <a:r>
              <a:rPr lang="tr-TR" sz="2300" dirty="0">
                <a:solidFill>
                  <a:srgbClr val="FF0000"/>
                </a:solidFill>
              </a:rPr>
              <a:t>;</a:t>
            </a:r>
            <a:r>
              <a:rPr lang="tr-TR" sz="2300" dirty="0"/>
              <a:t> bu raporu belirlenen dönemlerde İç Kontrol İzleme ve Yönlendirme Kurulu ve Üst Yöneticiye sunar. Bu raporla birlikte izlenmesi gereken önemli riskleri ve kendi değerlendirmelerini de raporlar.</a:t>
            </a:r>
          </a:p>
          <a:p>
            <a:pPr algn="just">
              <a:buFont typeface="Wingdings" panose="05000000000000000000" pitchFamily="2" charset="2"/>
              <a:buChar char="Ø"/>
            </a:pPr>
            <a:r>
              <a:rPr lang="tr-TR" sz="2300" dirty="0"/>
              <a:t>Diğer idarelerin İdare Risk Koordinatörleri ile ortak risk alanlarına ilişkin konuların görüşülmesi ve bunların idare içerisinde koordinasyonundan sorumludur.</a:t>
            </a:r>
          </a:p>
          <a:p>
            <a:pPr algn="just">
              <a:buFont typeface="Wingdings" panose="05000000000000000000" pitchFamily="2" charset="2"/>
              <a:buChar char="Ø"/>
            </a:pPr>
            <a:r>
              <a:rPr lang="tr-TR" sz="2300" dirty="0">
                <a:solidFill>
                  <a:srgbClr val="0070C0"/>
                </a:solidFill>
              </a:rPr>
              <a:t>Birimlerin risk yönetimi konusundaki ihtiyaçlarını belirleyerek bunu her toplantı öncesinde İç Kontrol İzleme ve Yönlendirme Kuruluna raporlar.</a:t>
            </a:r>
          </a:p>
          <a:p>
            <a:pPr algn="just">
              <a:buFont typeface="Wingdings" panose="05000000000000000000" pitchFamily="2" charset="2"/>
              <a:buChar char="Ø"/>
            </a:pPr>
            <a:r>
              <a:rPr lang="tr-TR" sz="2300" dirty="0"/>
              <a:t>İç Kontrol İzleme ve Yönlendirme Kurulunun görüşleri, tavsiyeleri ve kararlarına ilişkin Birim Risk Koordinatörlerine geri bildirim sağlar ve idarenin risk yönetim süreçlerinin tutarlı olması konusunda gerekli önlemleri alır.</a:t>
            </a:r>
          </a:p>
          <a:p>
            <a:pPr algn="just">
              <a:buFont typeface="Wingdings" panose="05000000000000000000" pitchFamily="2" charset="2"/>
              <a:buChar char="Ø"/>
            </a:pPr>
            <a:endParaRPr lang="tr-TR" dirty="0"/>
          </a:p>
          <a:p>
            <a:pPr algn="just"/>
            <a:endParaRPr lang="tr-TR" dirty="0"/>
          </a:p>
        </p:txBody>
      </p:sp>
      <p:sp>
        <p:nvSpPr>
          <p:cNvPr id="4" name="Date Placeholder 3">
            <a:extLst>
              <a:ext uri="{FF2B5EF4-FFF2-40B4-BE49-F238E27FC236}">
                <a16:creationId xmlns:a16="http://schemas.microsoft.com/office/drawing/2014/main" id="{C7B6DB3D-0ABB-4B50-8072-DEC498E76468}"/>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A5B621E1-3D71-4853-A068-836B7912F169}"/>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599C3AA8-B7BF-4481-88EB-48929367F296}"/>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16</a:t>
            </a:fld>
            <a:endParaRPr lang="tr-TR" b="1" dirty="0"/>
          </a:p>
        </p:txBody>
      </p:sp>
      <p:sp>
        <p:nvSpPr>
          <p:cNvPr id="7" name="Dikdörtgen 6">
            <a:extLst>
              <a:ext uri="{FF2B5EF4-FFF2-40B4-BE49-F238E27FC236}">
                <a16:creationId xmlns:a16="http://schemas.microsoft.com/office/drawing/2014/main" id="{0DF521A2-A9F3-4810-B6A7-C18877FE07C9}"/>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A97DD475-D138-44BB-AECD-3116B6C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0FA07FE2-1FF7-4F88-B792-1B012D2B2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324318003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551354"/>
            <a:ext cx="10532327" cy="611443"/>
          </a:xfrm>
        </p:spPr>
        <p:txBody>
          <a:bodyPr>
            <a:normAutofit/>
          </a:bodyPr>
          <a:lstStyle/>
          <a:p>
            <a:pPr algn="just"/>
            <a:r>
              <a:rPr lang="tr-TR" sz="3200" b="1" dirty="0">
                <a:solidFill>
                  <a:schemeClr val="accent1"/>
                </a:solidFill>
              </a:rPr>
              <a:t>BİRİM RİSK KOORDİNATÖRÜ (BRK)</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000" dirty="0"/>
              <a:t>Birim Risk Koordinatörü, </a:t>
            </a:r>
            <a:r>
              <a:rPr lang="tr-TR" sz="2000" dirty="0">
                <a:solidFill>
                  <a:srgbClr val="0070C0"/>
                </a:solidFill>
              </a:rPr>
              <a:t>birim yöneticisi tarafından; birimin görevleri ve iç kontrol uygulamaları konusunda birikim ve tecrübesi olan kişiler arasın</a:t>
            </a:r>
            <a:r>
              <a:rPr lang="tr-TR" sz="2000" dirty="0"/>
              <a:t>dan belirlenir. Ancak </a:t>
            </a:r>
            <a:r>
              <a:rPr lang="tr-TR" sz="2000" dirty="0">
                <a:solidFill>
                  <a:schemeClr val="accent1"/>
                </a:solidFill>
              </a:rPr>
              <a:t>teşkilat yapısının küçüklüğü ve personel sayısının yetersizliği </a:t>
            </a:r>
            <a:r>
              <a:rPr lang="tr-TR" sz="2000" dirty="0"/>
              <a:t>gibi nedenlerle Birim Risk Koordinatörü belirlenmesinde güçlük bulunan idarelerde birim yöneticisinin, Birim Risk Koordinatörü olması mümkündür.</a:t>
            </a:r>
          </a:p>
          <a:p>
            <a:pPr algn="just">
              <a:buFont typeface="Wingdings" panose="05000000000000000000" pitchFamily="2" charset="2"/>
              <a:buChar char="Ø"/>
            </a:pPr>
            <a:r>
              <a:rPr lang="tr-TR" sz="2000" dirty="0"/>
              <a:t>Birimin hedeflerini etkileyebilecek </a:t>
            </a:r>
            <a:r>
              <a:rPr lang="tr-TR" sz="2000" dirty="0">
                <a:solidFill>
                  <a:srgbClr val="0070C0"/>
                </a:solidFill>
              </a:rPr>
              <a:t>risklerin tespit edilmesini koordine eder ve rehberlik sağlar</a:t>
            </a:r>
            <a:r>
              <a:rPr lang="tr-TR" sz="2000" dirty="0"/>
              <a:t>. Tespit edilen riskleri alt birimlerin bilgi ve uzmanlıklarından yararlanarak faaliyetleri ile eşleştirir ve tüm önemli konuların ele alınmasını sağlar.</a:t>
            </a:r>
          </a:p>
          <a:p>
            <a:pPr algn="just">
              <a:buFont typeface="Wingdings" panose="05000000000000000000" pitchFamily="2" charset="2"/>
              <a:buChar char="Ø"/>
            </a:pPr>
            <a:r>
              <a:rPr lang="tr-TR" sz="2000" dirty="0">
                <a:solidFill>
                  <a:srgbClr val="0070C0"/>
                </a:solidFill>
              </a:rPr>
              <a:t>Yıllık olarak belirlenen risk kayıtlarını ve ilgili raporları</a:t>
            </a:r>
            <a:r>
              <a:rPr lang="tr-TR" sz="2000" dirty="0"/>
              <a:t> idare tarafından belirlenecek periyotlarla gözden geçirir (6 aylık gibi)  ve birim yöneticisinin de onayını alarak </a:t>
            </a:r>
            <a:r>
              <a:rPr lang="tr-TR" sz="2000" dirty="0">
                <a:solidFill>
                  <a:srgbClr val="0070C0"/>
                </a:solidFill>
              </a:rPr>
              <a:t>İdare Risk Koordinatörüne  raporlar.</a:t>
            </a:r>
          </a:p>
          <a:p>
            <a:pPr algn="just">
              <a:buFont typeface="Wingdings" panose="05000000000000000000" pitchFamily="2" charset="2"/>
              <a:buChar char="Ø"/>
            </a:pPr>
            <a:r>
              <a:rPr lang="tr-TR" sz="2200" dirty="0"/>
              <a:t>Risk yönetimiyle ilgili </a:t>
            </a:r>
            <a:r>
              <a:rPr lang="tr-TR" sz="2200" dirty="0">
                <a:solidFill>
                  <a:srgbClr val="0070C0"/>
                </a:solidFill>
              </a:rPr>
              <a:t>eğitim ihtiyaçlarını tespit eder</a:t>
            </a:r>
            <a:r>
              <a:rPr lang="tr-TR" sz="2200" dirty="0"/>
              <a:t>.</a:t>
            </a:r>
          </a:p>
          <a:p>
            <a:pPr algn="just">
              <a:buFont typeface="Wingdings" panose="05000000000000000000" pitchFamily="2" charset="2"/>
              <a:buChar char="Ø"/>
            </a:pPr>
            <a:endParaRPr lang="tr-TR" sz="2200" dirty="0"/>
          </a:p>
          <a:p>
            <a:pPr algn="just">
              <a:buFont typeface="Wingdings" panose="05000000000000000000" pitchFamily="2" charset="2"/>
              <a:buChar char="Ø"/>
            </a:pPr>
            <a:endParaRPr lang="tr-TR" sz="2000" dirty="0"/>
          </a:p>
          <a:p>
            <a:pPr algn="just">
              <a:buFont typeface="Wingdings" panose="05000000000000000000" pitchFamily="2" charset="2"/>
              <a:buChar char="Ø"/>
            </a:pPr>
            <a:endParaRPr lang="tr-TR" sz="2000" dirty="0"/>
          </a:p>
        </p:txBody>
      </p:sp>
      <p:sp>
        <p:nvSpPr>
          <p:cNvPr id="4" name="Date Placeholder 3">
            <a:extLst>
              <a:ext uri="{FF2B5EF4-FFF2-40B4-BE49-F238E27FC236}">
                <a16:creationId xmlns:a16="http://schemas.microsoft.com/office/drawing/2014/main" id="{66916B84-D4FB-4F4C-A493-C9771EA246F3}"/>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2EDCBE2D-B910-4E6F-9AF3-83BFF3C6E91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00909B3C-F922-47DF-AC67-AD2143DB75F8}"/>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17</a:t>
            </a:fld>
            <a:endParaRPr lang="tr-TR" b="1" dirty="0"/>
          </a:p>
        </p:txBody>
      </p:sp>
      <p:sp>
        <p:nvSpPr>
          <p:cNvPr id="7" name="Dikdörtgen 6">
            <a:extLst>
              <a:ext uri="{FF2B5EF4-FFF2-40B4-BE49-F238E27FC236}">
                <a16:creationId xmlns:a16="http://schemas.microsoft.com/office/drawing/2014/main" id="{2DAF39AF-A297-47A1-A182-7EA37BCAB9CC}"/>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2B944E20-889B-40D7-8D1E-62D43F137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3C49B42B-5780-479D-A7C0-046A76FA0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83812053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697443"/>
            <a:ext cx="8610600" cy="493343"/>
          </a:xfrm>
        </p:spPr>
        <p:txBody>
          <a:bodyPr>
            <a:noAutofit/>
          </a:bodyPr>
          <a:lstStyle/>
          <a:p>
            <a:pPr algn="just"/>
            <a:r>
              <a:rPr lang="tr-TR" sz="3200" b="1" dirty="0">
                <a:solidFill>
                  <a:schemeClr val="accent1"/>
                </a:solidFill>
              </a:rPr>
              <a:t>ÇALIŞANLAR</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000" dirty="0">
                <a:solidFill>
                  <a:srgbClr val="0070C0"/>
                </a:solidFill>
              </a:rPr>
              <a:t>Risk yönetiminin başarısı çalışanların risk yönetimini sahiplenmesine bağlıdır. Dolayısıyla, her bir çalışan, görev alanı çerçevesinde risklerin yönetilmesinden </a:t>
            </a:r>
            <a:r>
              <a:rPr lang="tr-TR" sz="2000" dirty="0"/>
              <a:t>(risklerin tespit edilmesi, değerlendirilmesi, cevap verilmesi, gözden geçirilmesi ve raporlanması) </a:t>
            </a:r>
            <a:r>
              <a:rPr lang="tr-TR" sz="2000" dirty="0">
                <a:solidFill>
                  <a:srgbClr val="0070C0"/>
                </a:solidFill>
              </a:rPr>
              <a:t>sorumludur. </a:t>
            </a:r>
          </a:p>
          <a:p>
            <a:pPr algn="just">
              <a:buFont typeface="Wingdings" panose="05000000000000000000" pitchFamily="2" charset="2"/>
              <a:buChar char="Ø"/>
            </a:pPr>
            <a:r>
              <a:rPr lang="tr-TR" sz="2000" dirty="0">
                <a:solidFill>
                  <a:srgbClr val="0070C0"/>
                </a:solidFill>
              </a:rPr>
              <a:t>Yeni ortaya çıkan ve değişen riskleri tanımlamak, iletmek ve bunlara cevap vermek yoluyla birimlerinde risk yönetimi süreçlerine doğrudan katkıda bulunur. </a:t>
            </a:r>
          </a:p>
          <a:p>
            <a:pPr algn="just">
              <a:buFont typeface="Wingdings" panose="05000000000000000000" pitchFamily="2" charset="2"/>
              <a:buChar char="Ø"/>
            </a:pPr>
            <a:r>
              <a:rPr lang="tr-TR" sz="2000" dirty="0">
                <a:solidFill>
                  <a:srgbClr val="0070C0"/>
                </a:solidFill>
              </a:rPr>
              <a:t>Görev alanındaki </a:t>
            </a:r>
            <a:r>
              <a:rPr lang="tr-TR" sz="2000" dirty="0"/>
              <a:t>riskleri, idare tarafından belirlenen yetki ve sorumlulukları çerçevesinde </a:t>
            </a:r>
            <a:r>
              <a:rPr lang="tr-TR" sz="2000" dirty="0">
                <a:solidFill>
                  <a:srgbClr val="0070C0"/>
                </a:solidFill>
              </a:rPr>
              <a:t>yönetir.</a:t>
            </a:r>
          </a:p>
          <a:p>
            <a:pPr algn="just">
              <a:buFont typeface="Wingdings" panose="05000000000000000000" pitchFamily="2" charset="2"/>
              <a:buChar char="Ø"/>
            </a:pPr>
            <a:r>
              <a:rPr lang="tr-TR" sz="2000" dirty="0"/>
              <a:t>Çalışanlar, riskleri tespit etmek ve ilgili risk koordinatörüne iletmek konusunda </a:t>
            </a:r>
            <a:r>
              <a:rPr lang="tr-TR" sz="2000" dirty="0">
                <a:solidFill>
                  <a:srgbClr val="0070C0"/>
                </a:solidFill>
              </a:rPr>
              <a:t>tereddüt yaşamamalıdır</a:t>
            </a:r>
            <a:r>
              <a:rPr lang="tr-TR" sz="2000" dirty="0"/>
              <a:t>. </a:t>
            </a:r>
          </a:p>
          <a:p>
            <a:pPr marL="0" indent="0" algn="just">
              <a:buNone/>
            </a:pPr>
            <a:endParaRPr lang="tr-TR" sz="2000" dirty="0"/>
          </a:p>
          <a:p>
            <a:pPr algn="just">
              <a:buFont typeface="Wingdings" panose="05000000000000000000" pitchFamily="2" charset="2"/>
              <a:buChar char="Ø"/>
            </a:pPr>
            <a:endParaRPr lang="tr-TR" sz="2000" dirty="0"/>
          </a:p>
        </p:txBody>
      </p:sp>
      <p:sp>
        <p:nvSpPr>
          <p:cNvPr id="4" name="Date Placeholder 3">
            <a:extLst>
              <a:ext uri="{FF2B5EF4-FFF2-40B4-BE49-F238E27FC236}">
                <a16:creationId xmlns:a16="http://schemas.microsoft.com/office/drawing/2014/main" id="{18E8317E-9FCE-4DD3-8C84-A711DBB9F81F}"/>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C7C8BBDC-36E9-4716-A263-70FA471C4134}"/>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F6CC89B8-B0A7-4DD6-B0F1-97E860C63BB7}"/>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18</a:t>
            </a:fld>
            <a:endParaRPr lang="tr-TR" b="1" dirty="0"/>
          </a:p>
        </p:txBody>
      </p:sp>
      <p:sp>
        <p:nvSpPr>
          <p:cNvPr id="7" name="Dikdörtgen 6">
            <a:extLst>
              <a:ext uri="{FF2B5EF4-FFF2-40B4-BE49-F238E27FC236}">
                <a16:creationId xmlns:a16="http://schemas.microsoft.com/office/drawing/2014/main" id="{789C6C3D-4DB3-4767-9AB7-480FA99374D8}"/>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0F2DB6FA-FDB2-44DC-8FDB-06AA42E19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284398EB-217F-4385-BB97-F4855EF45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48258266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624" y="2501531"/>
            <a:ext cx="8610600" cy="622152"/>
          </a:xfrm>
        </p:spPr>
        <p:txBody>
          <a:bodyPr>
            <a:normAutofit/>
          </a:bodyPr>
          <a:lstStyle/>
          <a:p>
            <a:pPr algn="l"/>
            <a:r>
              <a:rPr lang="tr-TR" sz="3200" b="1" dirty="0">
                <a:solidFill>
                  <a:schemeClr val="accent1"/>
                </a:solidFill>
              </a:rPr>
              <a:t>İÇ DENETİM BİRİMİ</a:t>
            </a:r>
          </a:p>
        </p:txBody>
      </p:sp>
      <p:sp>
        <p:nvSpPr>
          <p:cNvPr id="3" name="İçerik Yer Tutucusu 2"/>
          <p:cNvSpPr>
            <a:spLocks noGrp="1"/>
          </p:cNvSpPr>
          <p:nvPr>
            <p:ph idx="1"/>
          </p:nvPr>
        </p:nvSpPr>
        <p:spPr>
          <a:xfrm>
            <a:off x="451624" y="3429000"/>
            <a:ext cx="10820400" cy="1293029"/>
          </a:xfrm>
        </p:spPr>
        <p:txBody>
          <a:bodyPr>
            <a:normAutofit/>
          </a:bodyPr>
          <a:lstStyle/>
          <a:p>
            <a:pPr>
              <a:buFont typeface="Wingdings" panose="05000000000000000000" pitchFamily="2" charset="2"/>
              <a:buChar char="Ø"/>
            </a:pPr>
            <a:r>
              <a:rPr lang="tr-TR" sz="2000" dirty="0"/>
              <a:t>Risk yönetimi sürecinin </a:t>
            </a:r>
            <a:r>
              <a:rPr lang="tr-TR" sz="2000" dirty="0">
                <a:solidFill>
                  <a:srgbClr val="0070C0"/>
                </a:solidFill>
              </a:rPr>
              <a:t>etkili olup olmadığı</a:t>
            </a:r>
            <a:r>
              <a:rPr lang="tr-TR" sz="2000" dirty="0"/>
              <a:t>,</a:t>
            </a:r>
          </a:p>
          <a:p>
            <a:pPr>
              <a:buFont typeface="Wingdings" panose="05000000000000000000" pitchFamily="2" charset="2"/>
              <a:buChar char="Ø"/>
            </a:pPr>
            <a:r>
              <a:rPr lang="tr-TR" sz="2000" dirty="0">
                <a:solidFill>
                  <a:srgbClr val="0070C0"/>
                </a:solidFill>
              </a:rPr>
              <a:t>Risklerin gereken şekilde yönetilip yönetilmediği hususunda</a:t>
            </a:r>
            <a:r>
              <a:rPr lang="tr-TR" sz="2000" dirty="0"/>
              <a:t> incelemeler yaparak,</a:t>
            </a:r>
          </a:p>
          <a:p>
            <a:pPr marL="0" indent="0">
              <a:buNone/>
            </a:pPr>
            <a:r>
              <a:rPr lang="tr-TR" sz="2000" dirty="0"/>
              <a:t>Üst yöneticiye mevzuatları çerçevesinde gerekli </a:t>
            </a:r>
            <a:r>
              <a:rPr lang="tr-TR" sz="2000" dirty="0">
                <a:solidFill>
                  <a:srgbClr val="0070C0"/>
                </a:solidFill>
              </a:rPr>
              <a:t>raporlamaları yapar</a:t>
            </a:r>
            <a:r>
              <a:rPr lang="tr-TR" sz="2000" dirty="0"/>
              <a:t>.  </a:t>
            </a:r>
          </a:p>
        </p:txBody>
      </p:sp>
      <p:sp>
        <p:nvSpPr>
          <p:cNvPr id="4" name="Date Placeholder 3">
            <a:extLst>
              <a:ext uri="{FF2B5EF4-FFF2-40B4-BE49-F238E27FC236}">
                <a16:creationId xmlns:a16="http://schemas.microsoft.com/office/drawing/2014/main" id="{8A9AC2AC-F1FF-4242-ACB7-F307885FDAF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3ECBEC8D-6AF6-46C0-A696-18CC7EECB323}"/>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71BA4038-00BE-4AA6-AEF5-73100997A1B8}"/>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19</a:t>
            </a:fld>
            <a:endParaRPr lang="tr-TR" b="1" dirty="0"/>
          </a:p>
        </p:txBody>
      </p:sp>
      <p:sp>
        <p:nvSpPr>
          <p:cNvPr id="7" name="Dikdörtgen 6">
            <a:extLst>
              <a:ext uri="{FF2B5EF4-FFF2-40B4-BE49-F238E27FC236}">
                <a16:creationId xmlns:a16="http://schemas.microsoft.com/office/drawing/2014/main" id="{B3BF1961-ACD2-4064-95B9-4D7E3BEFA432}"/>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5E998869-BED9-4529-A0D6-798BD43EF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B493FC40-C695-44B7-8D27-934EB5428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3718850287"/>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E400C5-FEE6-4C90-8F2E-BCD2DE64779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20C5D882-A510-4D1F-A990-B5DD71C6268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C9437754-6121-49B8-B55F-F08607779EE4}"/>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a:t>
            </a:fld>
            <a:endParaRPr lang="tr-TR" b="1" dirty="0"/>
          </a:p>
        </p:txBody>
      </p:sp>
      <p:pic>
        <p:nvPicPr>
          <p:cNvPr id="8" name="Resim 7">
            <a:extLst>
              <a:ext uri="{FF2B5EF4-FFF2-40B4-BE49-F238E27FC236}">
                <a16:creationId xmlns:a16="http://schemas.microsoft.com/office/drawing/2014/main" id="{91E6DD6B-16C6-435C-B96A-59E21E32D9AE}"/>
              </a:ext>
            </a:extLst>
          </p:cNvPr>
          <p:cNvPicPr>
            <a:picLocks noChangeAspect="1"/>
          </p:cNvPicPr>
          <p:nvPr/>
        </p:nvPicPr>
        <p:blipFill>
          <a:blip r:embed="rId3"/>
          <a:stretch>
            <a:fillRect/>
          </a:stretch>
        </p:blipFill>
        <p:spPr>
          <a:xfrm>
            <a:off x="0" y="-79633"/>
            <a:ext cx="12192000" cy="1027578"/>
          </a:xfrm>
          <a:prstGeom prst="rect">
            <a:avLst/>
          </a:prstGeom>
          <a:effectLst>
            <a:reflection blurRad="6350" stA="50000" endA="275" endPos="40000" dist="101600" dir="5400000" sy="-100000" algn="bl" rotWithShape="0"/>
            <a:softEdge rad="127000"/>
          </a:effectLst>
        </p:spPr>
      </p:pic>
      <p:pic>
        <p:nvPicPr>
          <p:cNvPr id="10" name="Resim 9">
            <a:extLst>
              <a:ext uri="{FF2B5EF4-FFF2-40B4-BE49-F238E27FC236}">
                <a16:creationId xmlns:a16="http://schemas.microsoft.com/office/drawing/2014/main" id="{36DD88FA-F599-434B-9B6F-D43DBF257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429" y="-79633"/>
            <a:ext cx="882571" cy="881997"/>
          </a:xfrm>
          <a:prstGeom prst="rect">
            <a:avLst/>
          </a:prstGeom>
        </p:spPr>
      </p:pic>
      <p:pic>
        <p:nvPicPr>
          <p:cNvPr id="11" name="Resim 10">
            <a:extLst>
              <a:ext uri="{FF2B5EF4-FFF2-40B4-BE49-F238E27FC236}">
                <a16:creationId xmlns:a16="http://schemas.microsoft.com/office/drawing/2014/main" id="{95296B1D-82F7-4C20-9509-8B21F5487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472" y="3707051"/>
            <a:ext cx="3739977" cy="2334887"/>
          </a:xfrm>
          <a:prstGeom prst="rect">
            <a:avLst/>
          </a:prstGeom>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pic>
      <p:sp>
        <p:nvSpPr>
          <p:cNvPr id="2" name="Unvan 1"/>
          <p:cNvSpPr>
            <a:spLocks noGrp="1"/>
          </p:cNvSpPr>
          <p:nvPr>
            <p:ph type="ctrTitle"/>
          </p:nvPr>
        </p:nvSpPr>
        <p:spPr>
          <a:xfrm>
            <a:off x="136188" y="2558533"/>
            <a:ext cx="11662522" cy="715610"/>
          </a:xfrm>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tr-TR" sz="3600" b="1" dirty="0">
                <a:solidFill>
                  <a:srgbClr val="C00000"/>
                </a:solidFill>
                <a:latin typeface="Tahoma" pitchFamily="34" charset="0"/>
              </a:rPr>
              <a:t>GİRİŞ</a:t>
            </a:r>
            <a:endParaRPr lang="tr-TR" sz="3600" dirty="0">
              <a:solidFill>
                <a:srgbClr val="C00000"/>
              </a:solidFill>
            </a:endParaRPr>
          </a:p>
        </p:txBody>
      </p:sp>
      <p:sp>
        <p:nvSpPr>
          <p:cNvPr id="3" name="Dikdörtgen 2">
            <a:extLst>
              <a:ext uri="{FF2B5EF4-FFF2-40B4-BE49-F238E27FC236}">
                <a16:creationId xmlns:a16="http://schemas.microsoft.com/office/drawing/2014/main" id="{F2212A97-4170-4E98-A456-BCB695455F43}"/>
              </a:ext>
            </a:extLst>
          </p:cNvPr>
          <p:cNvSpPr/>
          <p:nvPr/>
        </p:nvSpPr>
        <p:spPr>
          <a:xfrm>
            <a:off x="4444436" y="3251208"/>
            <a:ext cx="3046027" cy="830997"/>
          </a:xfrm>
          <a:prstGeom prst="rect">
            <a:avLst/>
          </a:prstGeom>
          <a:noFill/>
        </p:spPr>
        <p:txBody>
          <a:bodyPr wrap="none" lIns="91440" tIns="45720" rIns="91440" bIns="45720">
            <a:spAutoFit/>
          </a:bodyPr>
          <a:lstStyle/>
          <a:p>
            <a:pPr algn="ctr"/>
            <a:r>
              <a:rPr lang="tr-TR" sz="2400" b="1" cap="none" spc="0" dirty="0">
                <a:ln w="6600">
                  <a:solidFill>
                    <a:schemeClr val="accent2"/>
                  </a:solidFill>
                  <a:prstDash val="solid"/>
                </a:ln>
                <a:solidFill>
                  <a:srgbClr val="FFFFFF"/>
                </a:solidFill>
                <a:effectLst>
                  <a:outerShdw dist="38100" dir="2700000" algn="tl" rotWithShape="0">
                    <a:schemeClr val="accent2"/>
                  </a:outerShdw>
                </a:effectLst>
              </a:rPr>
              <a:t>Seyfi GÖKTEKİN</a:t>
            </a:r>
          </a:p>
          <a:p>
            <a:pPr algn="ctr"/>
            <a:r>
              <a:rPr lang="tr-TR" sz="2400" b="1" cap="none" spc="0" dirty="0">
                <a:ln w="6600">
                  <a:solidFill>
                    <a:schemeClr val="accent2"/>
                  </a:solidFill>
                  <a:prstDash val="solid"/>
                </a:ln>
                <a:solidFill>
                  <a:srgbClr val="FFFFFF"/>
                </a:solidFill>
                <a:effectLst>
                  <a:outerShdw dist="38100" dir="2700000" algn="tl" rotWithShape="0">
                    <a:schemeClr val="accent2"/>
                  </a:outerShdw>
                </a:effectLst>
              </a:rPr>
              <a:t>SGDB Şube Müdürü</a:t>
            </a:r>
          </a:p>
        </p:txBody>
      </p:sp>
    </p:spTree>
    <p:extLst>
      <p:ext uri="{BB962C8B-B14F-4D97-AF65-F5344CB8AC3E}">
        <p14:creationId xmlns:p14="http://schemas.microsoft.com/office/powerpoint/2010/main" val="303921968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672770"/>
            <a:ext cx="8610600" cy="518017"/>
          </a:xfrm>
        </p:spPr>
        <p:txBody>
          <a:bodyPr>
            <a:noAutofit/>
          </a:bodyPr>
          <a:lstStyle/>
          <a:p>
            <a:pPr algn="just"/>
            <a:r>
              <a:rPr lang="tr-TR" sz="3200" b="1" dirty="0">
                <a:solidFill>
                  <a:schemeClr val="accent1"/>
                </a:solidFill>
              </a:rPr>
              <a:t>STRATEJİ GELİŞTİRME BİRİMİ</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000" b="1" dirty="0">
                <a:solidFill>
                  <a:srgbClr val="0070C0"/>
                </a:solidFill>
              </a:rPr>
              <a:t>İdarede risk yönetimine ilişkin çalışmaları koordine eder </a:t>
            </a:r>
            <a:r>
              <a:rPr lang="tr-TR" sz="2000" dirty="0">
                <a:solidFill>
                  <a:srgbClr val="0070C0"/>
                </a:solidFill>
              </a:rPr>
              <a:t>ve iç kontrol sisteminin değerlendirilmesi kapsamında risk yönetiminin etkinliğini de değerlendirerek belirli dönemler halinde </a:t>
            </a:r>
            <a:r>
              <a:rPr lang="tr-TR" sz="2000" b="1" dirty="0">
                <a:solidFill>
                  <a:srgbClr val="0070C0"/>
                </a:solidFill>
              </a:rPr>
              <a:t>İç Kontrol İzleme ve Yönlendirme Kuruluna raporlar.</a:t>
            </a:r>
            <a:r>
              <a:rPr lang="tr-TR" sz="2000" dirty="0">
                <a:solidFill>
                  <a:srgbClr val="0070C0"/>
                </a:solidFill>
              </a:rPr>
              <a:t> </a:t>
            </a:r>
          </a:p>
          <a:p>
            <a:pPr>
              <a:buFont typeface="Wingdings" panose="05000000000000000000" pitchFamily="2" charset="2"/>
              <a:buChar char="Ø"/>
            </a:pPr>
            <a:r>
              <a:rPr lang="tr-TR" sz="2000" dirty="0">
                <a:solidFill>
                  <a:srgbClr val="0070C0"/>
                </a:solidFill>
              </a:rPr>
              <a:t>Risk yönetimi süreçlerinin idarenin tüm birimlerinde etkin işlemesini sağlamak üzere </a:t>
            </a:r>
            <a:r>
              <a:rPr lang="tr-TR" sz="2000" b="1" dirty="0">
                <a:solidFill>
                  <a:srgbClr val="0070C0"/>
                </a:solidFill>
              </a:rPr>
              <a:t>teknik destek ve rehberlik hizmeti verir. </a:t>
            </a:r>
          </a:p>
          <a:p>
            <a:pPr>
              <a:buFont typeface="Wingdings" panose="05000000000000000000" pitchFamily="2" charset="2"/>
              <a:buChar char="Ø"/>
            </a:pPr>
            <a:r>
              <a:rPr lang="tr-TR" sz="2000" dirty="0">
                <a:solidFill>
                  <a:srgbClr val="0070C0"/>
                </a:solidFill>
              </a:rPr>
              <a:t>Risk yönetimine ilişkin </a:t>
            </a:r>
            <a:r>
              <a:rPr lang="tr-TR" sz="2000" b="1" dirty="0">
                <a:solidFill>
                  <a:srgbClr val="0070C0"/>
                </a:solidFill>
              </a:rPr>
              <a:t>eğitim ihtiyaçlarının belirlenmesi, eğitim faaliyetlerinin yürütülmesi ve koordine edilmesinden sorumludur</a:t>
            </a:r>
            <a:r>
              <a:rPr lang="tr-TR" sz="2000" dirty="0"/>
              <a:t>.</a:t>
            </a:r>
          </a:p>
          <a:p>
            <a:pPr>
              <a:buFont typeface="Wingdings" panose="05000000000000000000" pitchFamily="2" charset="2"/>
              <a:buChar char="Ø"/>
            </a:pPr>
            <a:r>
              <a:rPr lang="tr-TR" sz="2000" dirty="0">
                <a:solidFill>
                  <a:srgbClr val="0070C0"/>
                </a:solidFill>
              </a:rPr>
              <a:t>Risk yönetimine ilişkin idaresindeki </a:t>
            </a:r>
            <a:r>
              <a:rPr lang="tr-TR" sz="2000" b="1" dirty="0">
                <a:solidFill>
                  <a:srgbClr val="0070C0"/>
                </a:solidFill>
              </a:rPr>
              <a:t>iyi uygulamaları belirler</a:t>
            </a:r>
            <a:r>
              <a:rPr lang="tr-TR" sz="2000" dirty="0">
                <a:solidFill>
                  <a:srgbClr val="0070C0"/>
                </a:solidFill>
              </a:rPr>
              <a:t>, bu uygulamaların yaygınlaştırılması için çalışmalar yapar. </a:t>
            </a:r>
          </a:p>
          <a:p>
            <a:pPr>
              <a:buFont typeface="Wingdings" panose="05000000000000000000" pitchFamily="2" charset="2"/>
              <a:buChar char="Ø"/>
            </a:pPr>
            <a:r>
              <a:rPr lang="tr-TR" sz="2000" dirty="0">
                <a:solidFill>
                  <a:srgbClr val="0070C0"/>
                </a:solidFill>
              </a:rPr>
              <a:t>Ayrıca Strateji Geliştirme Daire Başkanlığı yöneticisinin İdare Risk Koordinatörü olmaması durumunda, İdare Risk Koordinatörünün </a:t>
            </a:r>
            <a:r>
              <a:rPr lang="tr-TR" sz="2000" b="1" dirty="0">
                <a:solidFill>
                  <a:srgbClr val="0070C0"/>
                </a:solidFill>
              </a:rPr>
              <a:t>sekretarya hizmetlerini yürütür. </a:t>
            </a:r>
          </a:p>
          <a:p>
            <a:endParaRPr lang="tr-TR" dirty="0"/>
          </a:p>
        </p:txBody>
      </p:sp>
      <p:sp>
        <p:nvSpPr>
          <p:cNvPr id="4" name="Dikdörtgen 3">
            <a:extLst>
              <a:ext uri="{FF2B5EF4-FFF2-40B4-BE49-F238E27FC236}">
                <a16:creationId xmlns:a16="http://schemas.microsoft.com/office/drawing/2014/main" id="{F59739C6-BF0F-4573-AC47-6309A2C25587}"/>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sp>
        <p:nvSpPr>
          <p:cNvPr id="5" name="Date Placeholder 3">
            <a:extLst>
              <a:ext uri="{FF2B5EF4-FFF2-40B4-BE49-F238E27FC236}">
                <a16:creationId xmlns:a16="http://schemas.microsoft.com/office/drawing/2014/main" id="{C7A06739-61D6-4FD3-913E-735EC0C38603}"/>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6" name="Footer Placeholder 4">
            <a:extLst>
              <a:ext uri="{FF2B5EF4-FFF2-40B4-BE49-F238E27FC236}">
                <a16:creationId xmlns:a16="http://schemas.microsoft.com/office/drawing/2014/main" id="{7DDE7771-EA56-48F2-B56C-5F32ABA6C66D}"/>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7" name="Slide Number Placeholder 5">
            <a:extLst>
              <a:ext uri="{FF2B5EF4-FFF2-40B4-BE49-F238E27FC236}">
                <a16:creationId xmlns:a16="http://schemas.microsoft.com/office/drawing/2014/main" id="{B24CC1EE-7ED2-42CF-92C7-00F5EB5FA41C}"/>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20</a:t>
            </a:fld>
            <a:endParaRPr lang="tr-TR" b="1" dirty="0"/>
          </a:p>
        </p:txBody>
      </p:sp>
      <p:pic>
        <p:nvPicPr>
          <p:cNvPr id="8" name="Resim 7">
            <a:extLst>
              <a:ext uri="{FF2B5EF4-FFF2-40B4-BE49-F238E27FC236}">
                <a16:creationId xmlns:a16="http://schemas.microsoft.com/office/drawing/2014/main" id="{70F6D1C9-3C0D-4BC4-BE11-BBB4EA8B9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6CB58E11-75C8-4352-A781-80177A48D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384941385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96FF446-D6DA-4BC8-A52C-4E7076F8F611}"/>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6" name="Footer Placeholder 4">
            <a:extLst>
              <a:ext uri="{FF2B5EF4-FFF2-40B4-BE49-F238E27FC236}">
                <a16:creationId xmlns:a16="http://schemas.microsoft.com/office/drawing/2014/main" id="{12035C58-7DC7-4F99-8F85-513E4A7BBDD6}"/>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7" name="Slide Number Placeholder 5">
            <a:extLst>
              <a:ext uri="{FF2B5EF4-FFF2-40B4-BE49-F238E27FC236}">
                <a16:creationId xmlns:a16="http://schemas.microsoft.com/office/drawing/2014/main" id="{669C87B2-BFAA-4E18-BB2F-E9182D4D93DF}"/>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21</a:t>
            </a:fld>
            <a:endParaRPr lang="tr-TR" b="1" dirty="0"/>
          </a:p>
        </p:txBody>
      </p:sp>
      <p:sp>
        <p:nvSpPr>
          <p:cNvPr id="8" name="Dikdörtgen 7">
            <a:extLst>
              <a:ext uri="{FF2B5EF4-FFF2-40B4-BE49-F238E27FC236}">
                <a16:creationId xmlns:a16="http://schemas.microsoft.com/office/drawing/2014/main" id="{97EAF0D7-E36D-49FB-99F7-AE973E2DAB4A}"/>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9" name="Resim 8">
            <a:extLst>
              <a:ext uri="{FF2B5EF4-FFF2-40B4-BE49-F238E27FC236}">
                <a16:creationId xmlns:a16="http://schemas.microsoft.com/office/drawing/2014/main" id="{C9111A63-BFE3-4B64-B61B-B4680B388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10" name="Resim 9">
            <a:extLst>
              <a:ext uri="{FF2B5EF4-FFF2-40B4-BE49-F238E27FC236}">
                <a16:creationId xmlns:a16="http://schemas.microsoft.com/office/drawing/2014/main" id="{5DCBB1DB-216E-491D-9860-553439EDE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
        <p:nvSpPr>
          <p:cNvPr id="15" name="Unvan 1">
            <a:extLst>
              <a:ext uri="{FF2B5EF4-FFF2-40B4-BE49-F238E27FC236}">
                <a16:creationId xmlns:a16="http://schemas.microsoft.com/office/drawing/2014/main" id="{00B283CE-FC1D-49FE-815B-F97AE681230D}"/>
              </a:ext>
            </a:extLst>
          </p:cNvPr>
          <p:cNvSpPr>
            <a:spLocks noGrp="1"/>
          </p:cNvSpPr>
          <p:nvPr>
            <p:ph type="title"/>
          </p:nvPr>
        </p:nvSpPr>
        <p:spPr>
          <a:xfrm>
            <a:off x="656304" y="2466574"/>
            <a:ext cx="10668000" cy="2459388"/>
          </a:xfrm>
        </p:spPr>
        <p:txBody>
          <a:bodyPr>
            <a:normAutofit/>
          </a:bodyPr>
          <a:lstStyle/>
          <a:p>
            <a:pPr algn="ctr"/>
            <a:r>
              <a:rPr lang="tr-TR" sz="2800" b="1" dirty="0">
                <a:solidFill>
                  <a:schemeClr val="accent1"/>
                </a:solidFill>
              </a:rPr>
              <a:t>İKİNCİ BÖLÜM</a:t>
            </a:r>
            <a:br>
              <a:rPr lang="tr-TR" b="1" dirty="0">
                <a:solidFill>
                  <a:schemeClr val="accent1"/>
                </a:solidFill>
              </a:rPr>
            </a:br>
            <a:br>
              <a:rPr lang="tr-TR" b="1" dirty="0">
                <a:solidFill>
                  <a:schemeClr val="accent1"/>
                </a:solidFill>
              </a:rPr>
            </a:br>
            <a:r>
              <a:rPr lang="tr-TR" b="1" dirty="0">
                <a:solidFill>
                  <a:srgbClr val="0070C0"/>
                </a:solidFill>
              </a:rPr>
              <a:t>RİSK DEĞERLENDİRME</a:t>
            </a:r>
          </a:p>
        </p:txBody>
      </p:sp>
    </p:spTree>
    <p:extLst>
      <p:ext uri="{BB962C8B-B14F-4D97-AF65-F5344CB8AC3E}">
        <p14:creationId xmlns:p14="http://schemas.microsoft.com/office/powerpoint/2010/main" val="4084414111"/>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09406" y="615885"/>
            <a:ext cx="4644089" cy="1615078"/>
          </a:xfrm>
        </p:spPr>
        <p:txBody>
          <a:bodyPr>
            <a:normAutofit/>
          </a:bodyPr>
          <a:lstStyle/>
          <a:p>
            <a:pPr algn="l"/>
            <a:r>
              <a:rPr lang="tr-TR" sz="2800" b="1" dirty="0">
                <a:solidFill>
                  <a:schemeClr val="accent1"/>
                </a:solidFill>
              </a:rPr>
              <a:t>RİSK YÖNETİM </a:t>
            </a:r>
            <a:br>
              <a:rPr lang="tr-TR" sz="2800" b="1" dirty="0">
                <a:solidFill>
                  <a:schemeClr val="accent1"/>
                </a:solidFill>
              </a:rPr>
            </a:br>
            <a:r>
              <a:rPr lang="tr-TR" sz="2800" b="1" dirty="0">
                <a:solidFill>
                  <a:schemeClr val="accent1"/>
                </a:solidFill>
              </a:rPr>
              <a:t>STRATEJİSİ (SÜRECİ)</a:t>
            </a:r>
          </a:p>
        </p:txBody>
      </p:sp>
      <p:pic>
        <p:nvPicPr>
          <p:cNvPr id="8" name="Picture 2"/>
          <p:cNvPicPr>
            <a:picLocks noGrp="1" noChangeArrowheads="1"/>
          </p:cNvPicPr>
          <p:nvPr>
            <p:ph idx="1"/>
          </p:nvPr>
        </p:nvPicPr>
        <p:blipFill>
          <a:blip r:embed="rId2">
            <a:extLst>
              <a:ext uri="{BEBA8EAE-BF5A-486C-A8C5-ECC9F3942E4B}">
                <a14:imgProps xmlns:a14="http://schemas.microsoft.com/office/drawing/2010/main">
                  <a14:imgLayer r:embed="rId3">
                    <a14:imgEffect>
                      <a14:artisticMarker trans="100000"/>
                    </a14:imgEffect>
                  </a14:imgLayer>
                </a14:imgProps>
              </a:ext>
              <a:ext uri="{28A0092B-C50C-407E-A947-70E740481C1C}">
                <a14:useLocalDpi xmlns:a14="http://schemas.microsoft.com/office/drawing/2010/main" val="0"/>
              </a:ext>
            </a:extLst>
          </a:blip>
          <a:srcRect/>
          <a:stretch>
            <a:fillRect/>
          </a:stretch>
        </p:blipFill>
        <p:spPr bwMode="auto">
          <a:xfrm>
            <a:off x="7051290" y="2399070"/>
            <a:ext cx="4302038" cy="391144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Date Placeholder 3">
            <a:extLst>
              <a:ext uri="{FF2B5EF4-FFF2-40B4-BE49-F238E27FC236}">
                <a16:creationId xmlns:a16="http://schemas.microsoft.com/office/drawing/2014/main" id="{894A5249-682B-48FB-A1AD-854D3A56310A}"/>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6" name="Footer Placeholder 4">
            <a:extLst>
              <a:ext uri="{FF2B5EF4-FFF2-40B4-BE49-F238E27FC236}">
                <a16:creationId xmlns:a16="http://schemas.microsoft.com/office/drawing/2014/main" id="{9F26D33D-F2EC-4F02-B9EA-4CBB2C5D8934}"/>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7" name="Slide Number Placeholder 5">
            <a:extLst>
              <a:ext uri="{FF2B5EF4-FFF2-40B4-BE49-F238E27FC236}">
                <a16:creationId xmlns:a16="http://schemas.microsoft.com/office/drawing/2014/main" id="{1AB34A37-8A0E-4C18-AE56-E3C95177502C}"/>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22</a:t>
            </a:fld>
            <a:endParaRPr lang="tr-TR" b="1" dirty="0"/>
          </a:p>
        </p:txBody>
      </p:sp>
      <p:sp>
        <p:nvSpPr>
          <p:cNvPr id="9" name="Dikdörtgen 8">
            <a:extLst>
              <a:ext uri="{FF2B5EF4-FFF2-40B4-BE49-F238E27FC236}">
                <a16:creationId xmlns:a16="http://schemas.microsoft.com/office/drawing/2014/main" id="{44A64CD1-39E3-4EF7-B3EA-59C8CC1D27D1}"/>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10" name="Resim 9">
            <a:extLst>
              <a:ext uri="{FF2B5EF4-FFF2-40B4-BE49-F238E27FC236}">
                <a16:creationId xmlns:a16="http://schemas.microsoft.com/office/drawing/2014/main" id="{EA6492C4-8D05-4326-9356-416BF47F3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11" name="Resim 10">
            <a:extLst>
              <a:ext uri="{FF2B5EF4-FFF2-40B4-BE49-F238E27FC236}">
                <a16:creationId xmlns:a16="http://schemas.microsoft.com/office/drawing/2014/main" id="{42C8CBB4-3F27-4343-8689-781FA85331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88426763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385" y="1374598"/>
            <a:ext cx="10515600" cy="392648"/>
          </a:xfrm>
        </p:spPr>
        <p:txBody>
          <a:bodyPr>
            <a:normAutofit fontScale="90000"/>
          </a:bodyPr>
          <a:lstStyle/>
          <a:p>
            <a:pPr algn="ctr"/>
            <a:r>
              <a:rPr lang="tr-TR" b="1" dirty="0">
                <a:solidFill>
                  <a:schemeClr val="accent1"/>
                </a:solidFill>
              </a:rPr>
              <a:t>RİSK KURULU KİMLERDEN OLUŞUR ?</a:t>
            </a:r>
          </a:p>
        </p:txBody>
      </p:sp>
      <p:sp>
        <p:nvSpPr>
          <p:cNvPr id="5" name="Date Placeholder 3">
            <a:extLst>
              <a:ext uri="{FF2B5EF4-FFF2-40B4-BE49-F238E27FC236}">
                <a16:creationId xmlns:a16="http://schemas.microsoft.com/office/drawing/2014/main" id="{796FF446-D6DA-4BC8-A52C-4E7076F8F611}"/>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6" name="Footer Placeholder 4">
            <a:extLst>
              <a:ext uri="{FF2B5EF4-FFF2-40B4-BE49-F238E27FC236}">
                <a16:creationId xmlns:a16="http://schemas.microsoft.com/office/drawing/2014/main" id="{12035C58-7DC7-4F99-8F85-513E4A7BBDD6}"/>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7" name="Slide Number Placeholder 5">
            <a:extLst>
              <a:ext uri="{FF2B5EF4-FFF2-40B4-BE49-F238E27FC236}">
                <a16:creationId xmlns:a16="http://schemas.microsoft.com/office/drawing/2014/main" id="{669C87B2-BFAA-4E18-BB2F-E9182D4D93DF}"/>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23</a:t>
            </a:fld>
            <a:endParaRPr lang="tr-TR" b="1" dirty="0"/>
          </a:p>
        </p:txBody>
      </p:sp>
      <p:sp>
        <p:nvSpPr>
          <p:cNvPr id="8" name="Dikdörtgen 7">
            <a:extLst>
              <a:ext uri="{FF2B5EF4-FFF2-40B4-BE49-F238E27FC236}">
                <a16:creationId xmlns:a16="http://schemas.microsoft.com/office/drawing/2014/main" id="{97EAF0D7-E36D-49FB-99F7-AE973E2DAB4A}"/>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9" name="Resim 8">
            <a:extLst>
              <a:ext uri="{FF2B5EF4-FFF2-40B4-BE49-F238E27FC236}">
                <a16:creationId xmlns:a16="http://schemas.microsoft.com/office/drawing/2014/main" id="{C9111A63-BFE3-4B64-B61B-B4680B388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10" name="Resim 9">
            <a:extLst>
              <a:ext uri="{FF2B5EF4-FFF2-40B4-BE49-F238E27FC236}">
                <a16:creationId xmlns:a16="http://schemas.microsoft.com/office/drawing/2014/main" id="{5DCBB1DB-216E-491D-9860-553439EDE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pic>
        <p:nvPicPr>
          <p:cNvPr id="13" name="İçerik Yer Tutucusu 12">
            <a:extLst>
              <a:ext uri="{FF2B5EF4-FFF2-40B4-BE49-F238E27FC236}">
                <a16:creationId xmlns:a16="http://schemas.microsoft.com/office/drawing/2014/main" id="{D1DBD481-CD73-483C-AE27-736D15F0A03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08829" y="1862791"/>
            <a:ext cx="6751903" cy="4646072"/>
          </a:xfrm>
        </p:spPr>
      </p:pic>
    </p:spTree>
    <p:extLst>
      <p:ext uri="{BB962C8B-B14F-4D97-AF65-F5344CB8AC3E}">
        <p14:creationId xmlns:p14="http://schemas.microsoft.com/office/powerpoint/2010/main" val="356419778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5176" y="1607976"/>
            <a:ext cx="10108019" cy="544210"/>
          </a:xfrm>
        </p:spPr>
        <p:txBody>
          <a:bodyPr>
            <a:normAutofit/>
          </a:bodyPr>
          <a:lstStyle/>
          <a:p>
            <a:pPr algn="just"/>
            <a:r>
              <a:rPr lang="tr-TR" sz="3200" b="1" dirty="0">
                <a:solidFill>
                  <a:schemeClr val="accent1"/>
                </a:solidFill>
              </a:rPr>
              <a:t>RİSKLERİN TESPİT EDİLMESİ, BELİRLENMESİ</a:t>
            </a:r>
          </a:p>
        </p:txBody>
      </p:sp>
      <p:sp>
        <p:nvSpPr>
          <p:cNvPr id="3" name="İçerik Yer Tutucusu 2"/>
          <p:cNvSpPr>
            <a:spLocks noGrp="1"/>
          </p:cNvSpPr>
          <p:nvPr>
            <p:ph idx="1"/>
          </p:nvPr>
        </p:nvSpPr>
        <p:spPr>
          <a:xfrm>
            <a:off x="411385" y="2152186"/>
            <a:ext cx="10515600" cy="4029039"/>
          </a:xfrm>
        </p:spPr>
        <p:txBody>
          <a:bodyPr numCol="2">
            <a:noAutofit/>
          </a:bodyPr>
          <a:lstStyle/>
          <a:p>
            <a:pPr>
              <a:buFont typeface="Wingdings" panose="05000000000000000000" pitchFamily="2" charset="2"/>
              <a:buChar char="Ø"/>
            </a:pPr>
            <a:r>
              <a:rPr lang="tr-TR" sz="2000" b="1" dirty="0"/>
              <a:t>Stratejik amaç ve hedeflerin gerçekleşmesini engelleyen durumlar,</a:t>
            </a:r>
          </a:p>
          <a:p>
            <a:pPr>
              <a:buFont typeface="Wingdings" panose="05000000000000000000" pitchFamily="2" charset="2"/>
              <a:buChar char="Ø"/>
            </a:pPr>
            <a:r>
              <a:rPr lang="tr-TR" sz="2000" b="1" dirty="0"/>
              <a:t>Üniversitenin faaliyetlerinin başarısızlıkla sonuçlanmasına sebep olabilecek iş ve işlemler,</a:t>
            </a:r>
          </a:p>
          <a:p>
            <a:pPr>
              <a:buFont typeface="Wingdings" panose="05000000000000000000" pitchFamily="2" charset="2"/>
              <a:buChar char="Ø"/>
            </a:pPr>
            <a:r>
              <a:rPr lang="tr-TR" sz="2000" b="1" dirty="0"/>
              <a:t>İdarenin faaliyetlerini gerçekleştirmedeki zayıf yönleri,</a:t>
            </a:r>
          </a:p>
          <a:p>
            <a:pPr>
              <a:buFont typeface="Wingdings" panose="05000000000000000000" pitchFamily="2" charset="2"/>
              <a:buChar char="Ø"/>
            </a:pPr>
            <a:r>
              <a:rPr lang="tr-TR" sz="2000" b="1" dirty="0"/>
              <a:t>Yolsuzluğa veya usulsüzlüğe meydan verebilecek faaliyetler,</a:t>
            </a:r>
          </a:p>
          <a:p>
            <a:pPr>
              <a:buFont typeface="Wingdings" panose="05000000000000000000" pitchFamily="2" charset="2"/>
              <a:buChar char="Ø"/>
            </a:pPr>
            <a:r>
              <a:rPr lang="tr-TR" sz="2000" b="1" dirty="0"/>
              <a:t>Yüksek harcama yapılan faaliyetler,</a:t>
            </a:r>
          </a:p>
          <a:p>
            <a:pPr>
              <a:buFont typeface="Wingdings" panose="05000000000000000000" pitchFamily="2" charset="2"/>
              <a:buChar char="Ø"/>
            </a:pPr>
            <a:r>
              <a:rPr lang="tr-TR" sz="2000" b="1" dirty="0"/>
              <a:t>Takdire dayanan kritik kararlar ve görevler,</a:t>
            </a:r>
          </a:p>
          <a:p>
            <a:pPr>
              <a:buFont typeface="Wingdings" panose="05000000000000000000" pitchFamily="2" charset="2"/>
              <a:buChar char="Ø"/>
            </a:pPr>
            <a:r>
              <a:rPr lang="tr-TR" sz="2000" b="1" dirty="0"/>
              <a:t>Cezai yaptırımları bulunan faaliyetler,</a:t>
            </a:r>
          </a:p>
          <a:p>
            <a:pPr>
              <a:buFont typeface="Wingdings" panose="05000000000000000000" pitchFamily="2" charset="2"/>
              <a:buChar char="Ø"/>
            </a:pPr>
            <a:r>
              <a:rPr lang="tr-TR" sz="2000" b="1" dirty="0"/>
              <a:t>Üniversiteye ait gizli bilgilere erişim sağlandığı görevler,</a:t>
            </a:r>
          </a:p>
          <a:p>
            <a:pPr>
              <a:buFont typeface="Wingdings" panose="05000000000000000000" pitchFamily="2" charset="2"/>
              <a:buChar char="Ø"/>
            </a:pPr>
            <a:r>
              <a:rPr lang="tr-TR" sz="2000" b="1" dirty="0"/>
              <a:t>Yeni birim veya görevlerin ortaya çıkması,</a:t>
            </a:r>
          </a:p>
          <a:p>
            <a:pPr>
              <a:buFont typeface="Wingdings" panose="05000000000000000000" pitchFamily="2" charset="2"/>
              <a:buChar char="Ø"/>
            </a:pPr>
            <a:r>
              <a:rPr lang="tr-TR" sz="2000" b="1" dirty="0"/>
              <a:t>İşgücü kaybına, can kayıplarına, meslek hastalığına sebep olabilecek faaliyetler,</a:t>
            </a:r>
          </a:p>
          <a:p>
            <a:pPr>
              <a:buFont typeface="Wingdings" panose="05000000000000000000" pitchFamily="2" charset="2"/>
              <a:buChar char="Ø"/>
            </a:pPr>
            <a:r>
              <a:rPr lang="tr-TR" sz="2000" b="1" dirty="0"/>
              <a:t>Çevresel ve fiziksel koşullar, </a:t>
            </a:r>
            <a:r>
              <a:rPr lang="tr-TR" sz="2000" b="1" dirty="0" err="1"/>
              <a:t>vb</a:t>
            </a:r>
            <a:r>
              <a:rPr lang="tr-TR" sz="2000" b="1" dirty="0"/>
              <a:t> </a:t>
            </a:r>
            <a:r>
              <a:rPr lang="tr-TR" sz="2000" b="1" dirty="0">
                <a:solidFill>
                  <a:schemeClr val="accent1"/>
                </a:solidFill>
              </a:rPr>
              <a:t>dikkate alınır</a:t>
            </a:r>
            <a:r>
              <a:rPr lang="tr-TR" sz="2000" b="1" dirty="0"/>
              <a:t>.</a:t>
            </a:r>
          </a:p>
        </p:txBody>
      </p:sp>
      <p:sp>
        <p:nvSpPr>
          <p:cNvPr id="4" name="Date Placeholder 3">
            <a:extLst>
              <a:ext uri="{FF2B5EF4-FFF2-40B4-BE49-F238E27FC236}">
                <a16:creationId xmlns:a16="http://schemas.microsoft.com/office/drawing/2014/main" id="{5E522719-7592-4B42-A8CB-F900880E4E60}"/>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A8F5A4A4-3ABC-4233-BB8F-1F83E44BF869}"/>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0B58DF68-C665-41E1-B5F1-4315672152CC}"/>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24</a:t>
            </a:fld>
            <a:endParaRPr lang="tr-TR" b="1" dirty="0"/>
          </a:p>
        </p:txBody>
      </p:sp>
      <p:sp>
        <p:nvSpPr>
          <p:cNvPr id="7" name="Dikdörtgen 6">
            <a:extLst>
              <a:ext uri="{FF2B5EF4-FFF2-40B4-BE49-F238E27FC236}">
                <a16:creationId xmlns:a16="http://schemas.microsoft.com/office/drawing/2014/main" id="{A89B43C9-81B1-4315-8FD7-1340001422DF}"/>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BDD282B2-4915-4870-937D-2C0F29D5E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39C15708-23E7-4EA6-9841-79004AB9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99165476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25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25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0851" y="1426078"/>
            <a:ext cx="8610600" cy="627131"/>
          </a:xfrm>
        </p:spPr>
        <p:txBody>
          <a:bodyPr>
            <a:normAutofit/>
          </a:bodyPr>
          <a:lstStyle/>
          <a:p>
            <a:pPr algn="l"/>
            <a:r>
              <a:rPr lang="tr-TR" sz="2800" b="1" dirty="0">
                <a:solidFill>
                  <a:schemeClr val="accent1"/>
                </a:solidFill>
              </a:rPr>
              <a:t>RİSKLERİ NASIL TESPİT EDEBİLİRİM? </a:t>
            </a:r>
            <a:endParaRPr lang="tr-TR" sz="2800" dirty="0">
              <a:solidFill>
                <a:schemeClr val="accent1"/>
              </a:solidFill>
            </a:endParaRPr>
          </a:p>
        </p:txBody>
      </p:sp>
      <p:sp>
        <p:nvSpPr>
          <p:cNvPr id="3" name="İçerik Yer Tutucusu 2"/>
          <p:cNvSpPr>
            <a:spLocks noGrp="1"/>
          </p:cNvSpPr>
          <p:nvPr>
            <p:ph idx="1"/>
          </p:nvPr>
        </p:nvSpPr>
        <p:spPr>
          <a:xfrm>
            <a:off x="389296" y="2001975"/>
            <a:ext cx="11484608" cy="4035296"/>
          </a:xfrm>
        </p:spPr>
        <p:txBody>
          <a:bodyPr numCol="1">
            <a:noAutofit/>
          </a:bodyPr>
          <a:lstStyle/>
          <a:p>
            <a:pPr marL="457200" indent="-457200" algn="just">
              <a:buFont typeface="+mj-lt"/>
              <a:buAutoNum type="arabicPeriod"/>
            </a:pPr>
            <a:r>
              <a:rPr lang="tr-TR" sz="2000" b="1" dirty="0">
                <a:cs typeface="Times New Roman" panose="02020603050405020304" pitchFamily="18" charset="0"/>
              </a:rPr>
              <a:t>Riskleri </a:t>
            </a:r>
            <a:r>
              <a:rPr lang="tr-TR" sz="2000" b="1" dirty="0">
                <a:solidFill>
                  <a:srgbClr val="0070C0"/>
                </a:solidFill>
                <a:cs typeface="Times New Roman" panose="02020603050405020304" pitchFamily="18" charset="0"/>
              </a:rPr>
              <a:t>stratejik seviyede</a:t>
            </a:r>
            <a:r>
              <a:rPr lang="tr-TR" sz="2000" b="1" dirty="0">
                <a:cs typeface="Times New Roman" panose="02020603050405020304" pitchFamily="18" charset="0"/>
              </a:rPr>
              <a:t> mi, </a:t>
            </a:r>
            <a:r>
              <a:rPr lang="tr-TR" sz="2000" b="1" dirty="0">
                <a:solidFill>
                  <a:srgbClr val="0070C0"/>
                </a:solidFill>
                <a:cs typeface="Times New Roman" panose="02020603050405020304" pitchFamily="18" charset="0"/>
              </a:rPr>
              <a:t>program seviyesinde</a:t>
            </a:r>
            <a:r>
              <a:rPr lang="tr-TR" sz="2000" b="1" dirty="0">
                <a:cs typeface="Times New Roman" panose="02020603050405020304" pitchFamily="18" charset="0"/>
              </a:rPr>
              <a:t> mi yoksa </a:t>
            </a:r>
            <a:r>
              <a:rPr lang="tr-TR" sz="2000" b="1" dirty="0">
                <a:solidFill>
                  <a:srgbClr val="0070C0"/>
                </a:solidFill>
                <a:cs typeface="Times New Roman" panose="02020603050405020304" pitchFamily="18" charset="0"/>
              </a:rPr>
              <a:t>faaliyet seviyesinde </a:t>
            </a:r>
            <a:r>
              <a:rPr lang="tr-TR" sz="2000" b="1" dirty="0">
                <a:cs typeface="Times New Roman" panose="02020603050405020304" pitchFamily="18" charset="0"/>
              </a:rPr>
              <a:t>mi belirleneceğine karar verilmesi. </a:t>
            </a:r>
          </a:p>
          <a:p>
            <a:pPr algn="just">
              <a:buFont typeface="Wingdings" panose="05000000000000000000" pitchFamily="2" charset="2"/>
              <a:buChar char="v"/>
            </a:pPr>
            <a:r>
              <a:rPr lang="tr-TR" sz="2000" b="1" u="sng" dirty="0">
                <a:solidFill>
                  <a:schemeClr val="accent1"/>
                </a:solidFill>
                <a:cs typeface="Times New Roman" panose="02020603050405020304" pitchFamily="18" charset="0"/>
              </a:rPr>
              <a:t>Stratejik Düzey (İdare Düzeyi): </a:t>
            </a:r>
            <a:r>
              <a:rPr lang="tr-TR" sz="2000" b="1" dirty="0">
                <a:solidFill>
                  <a:srgbClr val="0070C0"/>
                </a:solidFill>
                <a:cs typeface="Times New Roman" panose="02020603050405020304" pitchFamily="18" charset="0"/>
              </a:rPr>
              <a:t>Üniversiteyi bütünüyle kapsayan, stratejik hedeflere ilişkin kararların verildiği ve üst yönetiminin  sorumluluğunda olan alandır. Stratejik hedefler orta ve uzun döneme yöneliktir ve üst düzey politika belgeleriyle ilişkilidir.</a:t>
            </a:r>
            <a:r>
              <a:rPr lang="tr-TR" sz="2000" b="1" dirty="0">
                <a:solidFill>
                  <a:schemeClr val="accent1"/>
                </a:solidFill>
                <a:cs typeface="Times New Roman" panose="02020603050405020304" pitchFamily="18" charset="0"/>
              </a:rPr>
              <a:t> </a:t>
            </a:r>
            <a:r>
              <a:rPr lang="tr-TR" sz="2000" b="1" dirty="0">
                <a:solidFill>
                  <a:srgbClr val="002060"/>
                </a:solidFill>
                <a:cs typeface="Times New Roman" panose="02020603050405020304" pitchFamily="18" charset="0"/>
              </a:rPr>
              <a:t>Dış risklerden en fazla etkilenen alandır.</a:t>
            </a:r>
            <a:r>
              <a:rPr lang="tr-TR" sz="2000" dirty="0">
                <a:solidFill>
                  <a:srgbClr val="002060"/>
                </a:solidFill>
              </a:rPr>
              <a:t> </a:t>
            </a:r>
            <a:r>
              <a:rPr lang="tr-TR" sz="2000" b="1" dirty="0" err="1">
                <a:solidFill>
                  <a:schemeClr val="accent1">
                    <a:lumMod val="50000"/>
                  </a:schemeClr>
                </a:solidFill>
              </a:rPr>
              <a:t>Örn</a:t>
            </a:r>
            <a:r>
              <a:rPr lang="tr-TR" sz="2000" b="1" dirty="0">
                <a:solidFill>
                  <a:schemeClr val="accent1">
                    <a:lumMod val="50000"/>
                  </a:schemeClr>
                </a:solidFill>
              </a:rPr>
              <a:t>: Yanlış stratejik öncelikler, hükümetin uygulamaları, modernizasyonda çok geride kalma, nüfus hareketleri, yasal düzenlemeler, genel ekonomik problemler, kötü kamu ve medya ilişkileri vb.</a:t>
            </a:r>
          </a:p>
          <a:p>
            <a:pPr algn="just">
              <a:buFont typeface="Wingdings" panose="05000000000000000000" pitchFamily="2" charset="2"/>
              <a:buChar char="v"/>
            </a:pPr>
            <a:r>
              <a:rPr lang="tr-TR" sz="2000" b="1" u="sng" dirty="0">
                <a:solidFill>
                  <a:srgbClr val="C00000"/>
                </a:solidFill>
              </a:rPr>
              <a:t>Program Düzeyi (Birim düzeyi):</a:t>
            </a:r>
            <a:r>
              <a:rPr lang="tr-TR" sz="2000" b="1" dirty="0">
                <a:solidFill>
                  <a:srgbClr val="C00000"/>
                </a:solidFill>
              </a:rPr>
              <a:t> </a:t>
            </a:r>
            <a:r>
              <a:rPr lang="tr-TR" sz="2000" b="1" dirty="0">
                <a:solidFill>
                  <a:srgbClr val="0070C0"/>
                </a:solidFill>
              </a:rPr>
              <a:t>Üst yönetimin politikalarının uygulandığı ve idare içinde kamu kaynaklarının kullanılmasından en üst düzeyde sorumlu olunan birimleri ifade eder. Bu düzeyde yer alan riskler, stratejik risklere göre daha kısa dönemde etkilidir. </a:t>
            </a:r>
            <a:r>
              <a:rPr lang="tr-TR" sz="2000" b="1" dirty="0">
                <a:solidFill>
                  <a:srgbClr val="002060"/>
                </a:solidFill>
              </a:rPr>
              <a:t>Hem dışarıdan hem de idare içinden kaynaklanan risklerden etkilenir. </a:t>
            </a:r>
          </a:p>
        </p:txBody>
      </p:sp>
      <p:sp>
        <p:nvSpPr>
          <p:cNvPr id="4" name="Date Placeholder 3">
            <a:extLst>
              <a:ext uri="{FF2B5EF4-FFF2-40B4-BE49-F238E27FC236}">
                <a16:creationId xmlns:a16="http://schemas.microsoft.com/office/drawing/2014/main" id="{C459557C-E215-4088-AEC2-5B202B09DD99}"/>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7A36CBF5-75CF-49B8-B1C4-0E831EBCB84B}"/>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221EA4A7-6541-4C59-ADE9-602C73C3C19C}"/>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25</a:t>
            </a:fld>
            <a:endParaRPr lang="tr-TR" b="1" dirty="0"/>
          </a:p>
        </p:txBody>
      </p:sp>
      <p:sp>
        <p:nvSpPr>
          <p:cNvPr id="7" name="Dikdörtgen 6">
            <a:extLst>
              <a:ext uri="{FF2B5EF4-FFF2-40B4-BE49-F238E27FC236}">
                <a16:creationId xmlns:a16="http://schemas.microsoft.com/office/drawing/2014/main" id="{E2E2DFB2-9BE1-4C85-81DE-CC236D8738C9}"/>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E18C7F25-B5F7-4EE7-9E73-2A11710C2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5F3FAC7C-C70A-4106-871A-BDF92D740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173659520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7265" y="1537547"/>
            <a:ext cx="8610600" cy="627131"/>
          </a:xfrm>
        </p:spPr>
        <p:txBody>
          <a:bodyPr>
            <a:normAutofit/>
          </a:bodyPr>
          <a:lstStyle/>
          <a:p>
            <a:pPr algn="l"/>
            <a:r>
              <a:rPr lang="tr-TR" sz="2800" b="1" dirty="0">
                <a:solidFill>
                  <a:schemeClr val="accent1"/>
                </a:solidFill>
              </a:rPr>
              <a:t>RİSKLERİ NASIL TESPİT EDEBİLİRİM? </a:t>
            </a:r>
            <a:endParaRPr lang="tr-TR" sz="2800" dirty="0">
              <a:solidFill>
                <a:schemeClr val="accent1"/>
              </a:solidFill>
            </a:endParaRPr>
          </a:p>
        </p:txBody>
      </p:sp>
      <p:sp>
        <p:nvSpPr>
          <p:cNvPr id="3" name="İçerik Yer Tutucusu 2"/>
          <p:cNvSpPr>
            <a:spLocks noGrp="1"/>
          </p:cNvSpPr>
          <p:nvPr>
            <p:ph idx="1"/>
          </p:nvPr>
        </p:nvSpPr>
        <p:spPr>
          <a:xfrm>
            <a:off x="502953" y="2030967"/>
            <a:ext cx="11484608" cy="4302926"/>
          </a:xfrm>
        </p:spPr>
        <p:txBody>
          <a:bodyPr numCol="1">
            <a:noAutofit/>
          </a:bodyPr>
          <a:lstStyle/>
          <a:p>
            <a:pPr algn="just">
              <a:buFont typeface="Wingdings" panose="05000000000000000000" pitchFamily="2" charset="2"/>
              <a:buChar char="v"/>
            </a:pPr>
            <a:r>
              <a:rPr lang="tr-TR" sz="2400" b="1" u="sng" dirty="0">
                <a:solidFill>
                  <a:schemeClr val="accent1"/>
                </a:solidFill>
                <a:cs typeface="Times New Roman" panose="02020603050405020304" pitchFamily="18" charset="0"/>
              </a:rPr>
              <a:t>Faaliyet Düzeyi (Alt Birim/Birimlere Bağlı Üniteler Düzeyi): </a:t>
            </a:r>
            <a:r>
              <a:rPr lang="tr-TR" sz="2400" b="1" dirty="0">
                <a:solidFill>
                  <a:srgbClr val="0070C0"/>
                </a:solidFill>
                <a:cs typeface="Times New Roman" panose="02020603050405020304" pitchFamily="18" charset="0"/>
              </a:rPr>
              <a:t>Çalışanların tüm faaliyetleri bu kapsamdadır. Kısa vadeli kararların alındığı, kamu hizmetlerinin üretildiği ve belirsizliklerin en az görüldüğü alandır.</a:t>
            </a:r>
            <a:r>
              <a:rPr lang="tr-TR" sz="2400" dirty="0">
                <a:solidFill>
                  <a:srgbClr val="0070C0"/>
                </a:solidFill>
              </a:rPr>
              <a:t> </a:t>
            </a:r>
            <a:r>
              <a:rPr lang="tr-TR" sz="2400" b="1" dirty="0">
                <a:solidFill>
                  <a:srgbClr val="002060"/>
                </a:solidFill>
              </a:rPr>
              <a:t>İç risklerden etkilenir.</a:t>
            </a:r>
            <a:r>
              <a:rPr lang="tr-TR" sz="2400" b="1" dirty="0">
                <a:solidFill>
                  <a:srgbClr val="00B050"/>
                </a:solidFill>
              </a:rPr>
              <a:t> </a:t>
            </a:r>
            <a:r>
              <a:rPr lang="tr-TR" sz="2400" b="1" dirty="0" err="1">
                <a:solidFill>
                  <a:schemeClr val="accent1">
                    <a:lumMod val="50000"/>
                  </a:schemeClr>
                </a:solidFill>
              </a:rPr>
              <a:t>Örn</a:t>
            </a:r>
            <a:r>
              <a:rPr lang="tr-TR" sz="2400" b="1" dirty="0">
                <a:solidFill>
                  <a:schemeClr val="accent1">
                    <a:lumMod val="50000"/>
                  </a:schemeClr>
                </a:solidFill>
              </a:rPr>
              <a:t>: Eğitim ve mesleki alandaki uzmanlık eksiklikleri, bilgi güvenliği, sözleşmelere ilişkin problemler, çalışma ortamının uygun olmaması, bilgilerin güncellenmemesi, iletişim eksiklikleri vb.</a:t>
            </a:r>
            <a:endParaRPr lang="tr-TR" sz="2400" b="1" dirty="0">
              <a:solidFill>
                <a:schemeClr val="accent1">
                  <a:lumMod val="50000"/>
                </a:schemeClr>
              </a:solidFill>
              <a:cs typeface="Times New Roman" panose="02020603050405020304" pitchFamily="18" charset="0"/>
            </a:endParaRPr>
          </a:p>
          <a:p>
            <a:pPr marL="457200" indent="-457200" algn="just">
              <a:buFont typeface="+mj-lt"/>
              <a:buAutoNum type="arabicPeriod" startAt="2"/>
            </a:pPr>
            <a:r>
              <a:rPr lang="tr-TR" sz="2400" b="1" dirty="0">
                <a:cs typeface="Times New Roman" panose="02020603050405020304" pitchFamily="18" charset="0"/>
              </a:rPr>
              <a:t>Çalışma yöntemlerine karar verilmesi. </a:t>
            </a:r>
          </a:p>
          <a:p>
            <a:pPr marL="457200" indent="-457200" algn="just">
              <a:buFont typeface="+mj-lt"/>
              <a:buAutoNum type="arabicPeriod" startAt="2"/>
            </a:pPr>
            <a:r>
              <a:rPr lang="tr-TR" sz="2400" b="1" dirty="0">
                <a:cs typeface="Times New Roman" panose="02020603050405020304" pitchFamily="18" charset="0"/>
              </a:rPr>
              <a:t>Riskleri iç risk ve dış risk olarak gruplandırılması. </a:t>
            </a:r>
          </a:p>
          <a:p>
            <a:pPr marL="457200" indent="-457200" algn="just">
              <a:buFont typeface="+mj-lt"/>
              <a:buAutoNum type="arabicPeriod" startAt="2"/>
            </a:pPr>
            <a:r>
              <a:rPr lang="tr-TR" sz="2400" b="1" dirty="0">
                <a:cs typeface="Times New Roman" panose="02020603050405020304" pitchFamily="18" charset="0"/>
              </a:rPr>
              <a:t>Tehdit ya da fırsatları dikkate alarak risklerin belirlenmesi.</a:t>
            </a:r>
          </a:p>
          <a:p>
            <a:pPr marL="457200" indent="-457200" algn="just">
              <a:buFont typeface="+mj-lt"/>
              <a:buAutoNum type="arabicPeriod" startAt="2"/>
            </a:pPr>
            <a:r>
              <a:rPr lang="tr-TR" sz="2400" b="1" dirty="0">
                <a:cs typeface="Times New Roman" panose="02020603050405020304" pitchFamily="18" charset="0"/>
              </a:rPr>
              <a:t>Düzenli olarak  ve özellik arz eden dönemlerde (seçimler, ekonomik kriz, doğal afetler vb.) tespiti tekrarlanması. </a:t>
            </a:r>
            <a:endParaRPr lang="tr-TR" sz="2400" dirty="0">
              <a:cs typeface="Times New Roman" panose="02020603050405020304" pitchFamily="18" charset="0"/>
            </a:endParaRPr>
          </a:p>
        </p:txBody>
      </p:sp>
      <p:sp>
        <p:nvSpPr>
          <p:cNvPr id="4" name="Date Placeholder 3">
            <a:extLst>
              <a:ext uri="{FF2B5EF4-FFF2-40B4-BE49-F238E27FC236}">
                <a16:creationId xmlns:a16="http://schemas.microsoft.com/office/drawing/2014/main" id="{C459557C-E215-4088-AEC2-5B202B09DD99}"/>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7A36CBF5-75CF-49B8-B1C4-0E831EBCB84B}"/>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221EA4A7-6541-4C59-ADE9-602C73C3C19C}"/>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26</a:t>
            </a:fld>
            <a:endParaRPr lang="tr-TR" b="1" dirty="0"/>
          </a:p>
        </p:txBody>
      </p:sp>
      <p:sp>
        <p:nvSpPr>
          <p:cNvPr id="7" name="Dikdörtgen 6">
            <a:extLst>
              <a:ext uri="{FF2B5EF4-FFF2-40B4-BE49-F238E27FC236}">
                <a16:creationId xmlns:a16="http://schemas.microsoft.com/office/drawing/2014/main" id="{E2E2DFB2-9BE1-4C85-81DE-CC236D8738C9}"/>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EFF11A89-68D4-47C3-87FD-9E6CFDECA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195B7D31-1DB8-48A7-A620-D3BFAD4B7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22121209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2116" y="2135972"/>
            <a:ext cx="10038907" cy="651833"/>
          </a:xfrm>
        </p:spPr>
        <p:txBody>
          <a:bodyPr>
            <a:noAutofit/>
          </a:bodyPr>
          <a:lstStyle/>
          <a:p>
            <a:pPr algn="just"/>
            <a:r>
              <a:rPr lang="tr-TR" sz="2800" b="1" dirty="0">
                <a:solidFill>
                  <a:schemeClr val="accent1"/>
                </a:solidFill>
              </a:rPr>
              <a:t>RİSK TESPİTİ SÜRECİNDE SORULABİLECEK SORULAR ?</a:t>
            </a:r>
            <a:endParaRPr lang="tr-TR" sz="2800" dirty="0">
              <a:solidFill>
                <a:schemeClr val="accent1"/>
              </a:solidFill>
            </a:endParaRPr>
          </a:p>
        </p:txBody>
      </p:sp>
      <p:sp>
        <p:nvSpPr>
          <p:cNvPr id="3" name="İçerik Yer Tutucusu 2"/>
          <p:cNvSpPr>
            <a:spLocks noGrp="1"/>
          </p:cNvSpPr>
          <p:nvPr>
            <p:ph idx="1"/>
          </p:nvPr>
        </p:nvSpPr>
        <p:spPr>
          <a:xfrm>
            <a:off x="1072116" y="2977374"/>
            <a:ext cx="10515600" cy="2440931"/>
          </a:xfrm>
        </p:spPr>
        <p:txBody>
          <a:bodyPr>
            <a:noAutofit/>
          </a:bodyPr>
          <a:lstStyle/>
          <a:p>
            <a:pPr>
              <a:buFont typeface="Wingdings" panose="05000000000000000000" pitchFamily="2" charset="2"/>
              <a:buChar char="Ø"/>
            </a:pPr>
            <a:r>
              <a:rPr lang="tr-TR" sz="2400" b="1" dirty="0">
                <a:cs typeface="Times New Roman" panose="02020603050405020304" pitchFamily="18" charset="0"/>
              </a:rPr>
              <a:t>Hedeflere ulaşma yolunda neler yanlış gidebilir? </a:t>
            </a:r>
          </a:p>
          <a:p>
            <a:pPr>
              <a:buFont typeface="Wingdings" panose="05000000000000000000" pitchFamily="2" charset="2"/>
              <a:buChar char="Ø"/>
            </a:pPr>
            <a:r>
              <a:rPr lang="tr-TR" sz="2400" b="1" dirty="0">
                <a:cs typeface="Times New Roman" panose="02020603050405020304" pitchFamily="18" charset="0"/>
              </a:rPr>
              <a:t>Zayıf olduğumuz alanlar nelerdir? </a:t>
            </a:r>
          </a:p>
          <a:p>
            <a:pPr>
              <a:buFont typeface="Wingdings" panose="05000000000000000000" pitchFamily="2" charset="2"/>
              <a:buChar char="Ø"/>
            </a:pPr>
            <a:r>
              <a:rPr lang="tr-TR" sz="2400" b="1" dirty="0">
                <a:cs typeface="Times New Roman" panose="02020603050405020304" pitchFamily="18" charset="0"/>
              </a:rPr>
              <a:t>Usulsüzlük ve yolsuzluk alanları neler olabilir? </a:t>
            </a:r>
          </a:p>
          <a:p>
            <a:pPr>
              <a:buFont typeface="Wingdings" panose="05000000000000000000" pitchFamily="2" charset="2"/>
              <a:buChar char="Ø"/>
            </a:pPr>
            <a:r>
              <a:rPr lang="tr-TR" sz="2400" b="1" dirty="0">
                <a:cs typeface="Times New Roman" panose="02020603050405020304" pitchFamily="18" charset="0"/>
              </a:rPr>
              <a:t>En fazla harcama yaptığımız alanlar hangileridir? </a:t>
            </a:r>
          </a:p>
          <a:p>
            <a:pPr>
              <a:buFont typeface="Wingdings" panose="05000000000000000000" pitchFamily="2" charset="2"/>
              <a:buChar char="Ø"/>
            </a:pPr>
            <a:r>
              <a:rPr lang="tr-TR" sz="2400" b="1" dirty="0">
                <a:cs typeface="Times New Roman" panose="02020603050405020304" pitchFamily="18" charset="0"/>
              </a:rPr>
              <a:t>Yasal gereklilikler ve kaynak kısıtları nelerdir?</a:t>
            </a:r>
          </a:p>
          <a:p>
            <a:endParaRPr lang="tr-TR" sz="2400" dirty="0"/>
          </a:p>
        </p:txBody>
      </p:sp>
      <p:sp>
        <p:nvSpPr>
          <p:cNvPr id="4" name="Date Placeholder 3">
            <a:extLst>
              <a:ext uri="{FF2B5EF4-FFF2-40B4-BE49-F238E27FC236}">
                <a16:creationId xmlns:a16="http://schemas.microsoft.com/office/drawing/2014/main" id="{361DD233-75AF-434F-A3CF-19DF0E9CB9D4}"/>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E0C89DBB-5DEE-41F1-BE26-9C3ADAA3EAF3}"/>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3FBB31D6-8D1F-4A63-B7A3-B37D9EDBC186}"/>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27</a:t>
            </a:fld>
            <a:endParaRPr lang="tr-TR" b="1" dirty="0"/>
          </a:p>
        </p:txBody>
      </p:sp>
      <p:sp>
        <p:nvSpPr>
          <p:cNvPr id="7" name="Dikdörtgen 6">
            <a:extLst>
              <a:ext uri="{FF2B5EF4-FFF2-40B4-BE49-F238E27FC236}">
                <a16:creationId xmlns:a16="http://schemas.microsoft.com/office/drawing/2014/main" id="{6D5CF757-FD51-4C50-8510-592D302438A1}"/>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ABDCDD92-BD0F-421B-BDD5-095ED4EE9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61E57140-3C89-44E9-B014-0B72D6CFF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861461377"/>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50"/>
                                        <p:tgtEl>
                                          <p:spTgt spid="3">
                                            <p:txEl>
                                              <p:pRg st="4" end="4"/>
                                            </p:txEl>
                                          </p:spTgt>
                                        </p:tgtEl>
                                      </p:cBhvr>
                                    </p:animEffect>
                                    <p:anim calcmode="lin" valueType="num">
                                      <p:cBhvr>
                                        <p:cTn id="36"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725" y="1712175"/>
            <a:ext cx="8610600" cy="447045"/>
          </a:xfrm>
        </p:spPr>
        <p:txBody>
          <a:bodyPr>
            <a:normAutofit fontScale="90000"/>
          </a:bodyPr>
          <a:lstStyle/>
          <a:p>
            <a:pPr algn="just"/>
            <a:r>
              <a:rPr lang="tr-TR" sz="3200" b="1" dirty="0">
                <a:solidFill>
                  <a:schemeClr val="accent1"/>
                </a:solidFill>
              </a:rPr>
              <a:t>RİSKLERİN DEĞERLENDİRİLMESİ</a:t>
            </a:r>
            <a:endParaRPr lang="tr-TR" sz="3200" dirty="0">
              <a:solidFill>
                <a:schemeClr val="accent1"/>
              </a:solidFill>
            </a:endParaRPr>
          </a:p>
        </p:txBody>
      </p:sp>
      <p:sp>
        <p:nvSpPr>
          <p:cNvPr id="3" name="İçerik Yer Tutucusu 2"/>
          <p:cNvSpPr>
            <a:spLocks noGrp="1"/>
          </p:cNvSpPr>
          <p:nvPr>
            <p:ph idx="1"/>
          </p:nvPr>
        </p:nvSpPr>
        <p:spPr>
          <a:xfrm>
            <a:off x="546725" y="2161107"/>
            <a:ext cx="10820400" cy="4538346"/>
          </a:xfrm>
        </p:spPr>
        <p:txBody>
          <a:bodyPr>
            <a:noAutofit/>
          </a:bodyPr>
          <a:lstStyle/>
          <a:p>
            <a:pPr>
              <a:buFont typeface="Wingdings" panose="05000000000000000000" pitchFamily="2" charset="2"/>
              <a:buChar char="Ø"/>
            </a:pPr>
            <a:r>
              <a:rPr lang="tr-TR" sz="2400" dirty="0"/>
              <a:t>Risklerin değerlendirilmesi, idarenin hedeflerine ulaşmasını etkileyebilecek faktörlerin analiz edilmesi ve riskin etki ve olasılık açısından öneminin değerlendirilmesidir.</a:t>
            </a:r>
          </a:p>
          <a:p>
            <a:pPr>
              <a:buFont typeface="Wingdings" panose="05000000000000000000" pitchFamily="2" charset="2"/>
              <a:buChar char="Ø"/>
            </a:pPr>
            <a:r>
              <a:rPr lang="tr-TR" sz="2400" dirty="0"/>
              <a:t>Risklerin değerlendirilmesi, riskler tespit edildikten sonra;</a:t>
            </a:r>
          </a:p>
          <a:p>
            <a:pPr>
              <a:buFont typeface="Wingdings" panose="05000000000000000000" pitchFamily="2" charset="2"/>
              <a:buChar char="v"/>
            </a:pPr>
            <a:r>
              <a:rPr lang="tr-TR" sz="2400" dirty="0">
                <a:solidFill>
                  <a:srgbClr val="FF0000"/>
                </a:solidFill>
              </a:rPr>
              <a:t>Risklerin ölçülmesi: </a:t>
            </a:r>
            <a:r>
              <a:rPr lang="tr-TR" sz="2400" dirty="0"/>
              <a:t>Tespit edilen risklerin </a:t>
            </a:r>
            <a:r>
              <a:rPr lang="tr-TR" sz="2400" b="1" dirty="0">
                <a:solidFill>
                  <a:schemeClr val="accent1"/>
                </a:solidFill>
              </a:rPr>
              <a:t>olasılık </a:t>
            </a:r>
            <a:r>
              <a:rPr lang="tr-TR" sz="2400" dirty="0"/>
              <a:t>ve</a:t>
            </a:r>
            <a:r>
              <a:rPr lang="tr-TR" sz="2400" dirty="0">
                <a:solidFill>
                  <a:schemeClr val="accent1"/>
                </a:solidFill>
              </a:rPr>
              <a:t> </a:t>
            </a:r>
            <a:r>
              <a:rPr lang="tr-TR" sz="2400" b="1" dirty="0">
                <a:solidFill>
                  <a:schemeClr val="accent1"/>
                </a:solidFill>
              </a:rPr>
              <a:t>etkileri </a:t>
            </a:r>
            <a:r>
              <a:rPr lang="tr-TR" sz="2400" dirty="0"/>
              <a:t>ölçülür</a:t>
            </a:r>
            <a:r>
              <a:rPr lang="tr-TR" sz="2400" dirty="0">
                <a:solidFill>
                  <a:schemeClr val="accent1"/>
                </a:solidFill>
              </a:rPr>
              <a:t> </a:t>
            </a:r>
          </a:p>
          <a:p>
            <a:pPr>
              <a:buFont typeface="Wingdings" panose="05000000000000000000" pitchFamily="2" charset="2"/>
              <a:buChar char="v"/>
            </a:pPr>
            <a:r>
              <a:rPr lang="tr-TR" sz="2400" dirty="0" err="1">
                <a:solidFill>
                  <a:srgbClr val="FF0000"/>
                </a:solidFill>
              </a:rPr>
              <a:t>Önceliklendirilmesi</a:t>
            </a:r>
            <a:r>
              <a:rPr lang="tr-TR" sz="2400" dirty="0">
                <a:solidFill>
                  <a:srgbClr val="FF0000"/>
                </a:solidFill>
              </a:rPr>
              <a:t>: </a:t>
            </a:r>
            <a:r>
              <a:rPr lang="tr-TR" sz="2400" dirty="0"/>
              <a:t>Risk puanı belirlendikten sonra risklerin, önem derecesine göre en yüksek puandan başlamak üzere sıralanmasıdır.</a:t>
            </a:r>
          </a:p>
          <a:p>
            <a:pPr>
              <a:buFont typeface="Wingdings" panose="05000000000000000000" pitchFamily="2" charset="2"/>
              <a:buChar char="v"/>
            </a:pPr>
            <a:r>
              <a:rPr lang="tr-TR" sz="2400" dirty="0">
                <a:solidFill>
                  <a:srgbClr val="FF0000"/>
                </a:solidFill>
              </a:rPr>
              <a:t>Kaydedilmesi: </a:t>
            </a:r>
            <a:r>
              <a:rPr lang="tr-TR" sz="2400" dirty="0"/>
              <a:t>Risklerin kaydedilmesi, verilen kararlar için kanıt oluşturulmasına, kişilerin risk yönetimi içindeki sorumluluklarını görmelerine ve izlenmesine yardımcı olması </a:t>
            </a:r>
            <a:r>
              <a:rPr lang="tr-TR" sz="2400" dirty="0">
                <a:solidFill>
                  <a:srgbClr val="FF0000"/>
                </a:solidFill>
              </a:rPr>
              <a:t>gibi</a:t>
            </a:r>
            <a:r>
              <a:rPr lang="tr-TR" sz="2400" dirty="0">
                <a:solidFill>
                  <a:schemeClr val="accent1"/>
                </a:solidFill>
              </a:rPr>
              <a:t> </a:t>
            </a:r>
            <a:r>
              <a:rPr lang="tr-TR" sz="2400" dirty="0">
                <a:solidFill>
                  <a:srgbClr val="FF0000"/>
                </a:solidFill>
              </a:rPr>
              <a:t>aşamaları kapsar. </a:t>
            </a:r>
          </a:p>
        </p:txBody>
      </p:sp>
      <p:sp>
        <p:nvSpPr>
          <p:cNvPr id="4" name="Date Placeholder 3">
            <a:extLst>
              <a:ext uri="{FF2B5EF4-FFF2-40B4-BE49-F238E27FC236}">
                <a16:creationId xmlns:a16="http://schemas.microsoft.com/office/drawing/2014/main" id="{A3EC1C93-5315-439A-9921-6B13A669AFA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F40BCC63-360F-4F40-8B34-4F530426384D}"/>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9F9CF72C-C3E8-4121-865F-BEC73930B496}"/>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28</a:t>
            </a:fld>
            <a:endParaRPr lang="tr-TR" b="1" dirty="0"/>
          </a:p>
        </p:txBody>
      </p:sp>
      <p:sp>
        <p:nvSpPr>
          <p:cNvPr id="7" name="Dikdörtgen 6">
            <a:extLst>
              <a:ext uri="{FF2B5EF4-FFF2-40B4-BE49-F238E27FC236}">
                <a16:creationId xmlns:a16="http://schemas.microsoft.com/office/drawing/2014/main" id="{21A1A6E8-D181-42AA-B665-485D81BEF7EF}"/>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225A76DA-9671-4A03-89EB-748E70938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4B6AD364-CE20-4FE9-B2AA-E9A6FA9E8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426797434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0600" y="1284004"/>
            <a:ext cx="10668000" cy="529168"/>
          </a:xfrm>
        </p:spPr>
        <p:txBody>
          <a:bodyPr>
            <a:normAutofit/>
          </a:bodyPr>
          <a:lstStyle/>
          <a:p>
            <a:pPr algn="just"/>
            <a:r>
              <a:rPr lang="tr-TR" sz="2800" b="1" dirty="0">
                <a:solidFill>
                  <a:schemeClr val="accent1"/>
                </a:solidFill>
                <a:cs typeface="Times New Roman" panose="02020603050405020304" pitchFamily="18" charset="0"/>
              </a:rPr>
              <a:t>RİSKE CEVAP VERME YÖNTEMLERİ </a:t>
            </a:r>
            <a:endParaRPr lang="tr-TR" sz="2800" dirty="0">
              <a:solidFill>
                <a:schemeClr val="accent1"/>
              </a:solidFill>
              <a:cs typeface="Times New Roman" panose="02020603050405020304" pitchFamily="18" charset="0"/>
            </a:endParaRPr>
          </a:p>
        </p:txBody>
      </p:sp>
      <p:sp>
        <p:nvSpPr>
          <p:cNvPr id="3" name="İçerik Yer Tutucusu 2"/>
          <p:cNvSpPr>
            <a:spLocks noGrp="1"/>
          </p:cNvSpPr>
          <p:nvPr>
            <p:ph idx="1"/>
          </p:nvPr>
        </p:nvSpPr>
        <p:spPr>
          <a:xfrm>
            <a:off x="838200" y="1813173"/>
            <a:ext cx="10515600" cy="4217976"/>
          </a:xfrm>
        </p:spPr>
        <p:txBody>
          <a:bodyPr>
            <a:normAutofit/>
          </a:bodyPr>
          <a:lstStyle/>
          <a:p>
            <a:pPr>
              <a:buFont typeface="Wingdings" panose="05000000000000000000" pitchFamily="2" charset="2"/>
              <a:buChar char="Ø"/>
            </a:pPr>
            <a:r>
              <a:rPr lang="tr-TR" b="1" u="sng" dirty="0">
                <a:solidFill>
                  <a:schemeClr val="accent1"/>
                </a:solidFill>
                <a:cs typeface="Times New Roman" panose="02020603050405020304" pitchFamily="18" charset="0"/>
              </a:rPr>
              <a:t>Kabul Etmek: </a:t>
            </a:r>
            <a:r>
              <a:rPr lang="tr-TR" dirty="0">
                <a:cs typeface="Times New Roman" panose="02020603050405020304" pitchFamily="18" charset="0"/>
              </a:rPr>
              <a:t>İdarelerin üstlenmeyi daha uygun gördükleri bir cevap yöntemidir.</a:t>
            </a:r>
          </a:p>
          <a:p>
            <a:r>
              <a:rPr lang="tr-TR" b="1" u="sng" dirty="0">
                <a:solidFill>
                  <a:schemeClr val="accent1"/>
                </a:solidFill>
                <a:cs typeface="Times New Roman" panose="02020603050405020304" pitchFamily="18" charset="0"/>
              </a:rPr>
              <a:t>Örnek:</a:t>
            </a:r>
            <a:r>
              <a:rPr lang="tr-TR" b="1" dirty="0">
                <a:cs typeface="Times New Roman" panose="02020603050405020304" pitchFamily="18" charset="0"/>
              </a:rPr>
              <a:t> </a:t>
            </a:r>
            <a:r>
              <a:rPr lang="tr-TR" dirty="0">
                <a:cs typeface="Times New Roman" panose="02020603050405020304" pitchFamily="18" charset="0"/>
              </a:rPr>
              <a:t>Alınacak önlemlerden (kontrol etmek, devretmek veya kaçınmak) sağlanacak faydanın, alınacak önlemlerin maliyetinden daha düşük olduğunun anlaşılması durumunda kabul edilir. </a:t>
            </a:r>
          </a:p>
          <a:p>
            <a:pPr>
              <a:buFont typeface="Wingdings" panose="05000000000000000000" pitchFamily="2" charset="2"/>
              <a:buChar char="Ø"/>
            </a:pPr>
            <a:r>
              <a:rPr lang="tr-TR" b="1" u="sng" dirty="0">
                <a:solidFill>
                  <a:schemeClr val="accent1"/>
                </a:solidFill>
                <a:cs typeface="Times New Roman" panose="02020603050405020304" pitchFamily="18" charset="0"/>
              </a:rPr>
              <a:t>Kontrol Etmek: </a:t>
            </a:r>
            <a:r>
              <a:rPr lang="tr-TR" dirty="0">
                <a:cs typeface="Times New Roman" panose="02020603050405020304" pitchFamily="18" charset="0"/>
              </a:rPr>
              <a:t>Risklerin kabul edilebilir bir seviyede tutulması için </a:t>
            </a:r>
            <a:r>
              <a:rPr lang="tr-TR" b="1" dirty="0">
                <a:cs typeface="Times New Roman" panose="02020603050405020304" pitchFamily="18" charset="0"/>
              </a:rPr>
              <a:t>kontrol faaliyetleri aracılığıyla </a:t>
            </a:r>
            <a:r>
              <a:rPr lang="tr-TR" dirty="0">
                <a:cs typeface="Times New Roman" panose="02020603050405020304" pitchFamily="18" charset="0"/>
              </a:rPr>
              <a:t>riske cevap verme yöntemidir. </a:t>
            </a:r>
            <a:r>
              <a:rPr lang="tr-TR" u="sng" dirty="0">
                <a:cs typeface="Times New Roman" panose="02020603050405020304" pitchFamily="18" charset="0"/>
              </a:rPr>
              <a:t>Bu kontrol faaliyetleri;</a:t>
            </a:r>
          </a:p>
          <a:p>
            <a:r>
              <a:rPr lang="tr-TR" dirty="0">
                <a:cs typeface="Times New Roman" panose="02020603050405020304" pitchFamily="18" charset="0"/>
              </a:rPr>
              <a:t>Yönlendirici Kontroller </a:t>
            </a:r>
          </a:p>
          <a:p>
            <a:r>
              <a:rPr lang="tr-TR" dirty="0">
                <a:cs typeface="Times New Roman" panose="02020603050405020304" pitchFamily="18" charset="0"/>
              </a:rPr>
              <a:t>Önleyici Kontroller </a:t>
            </a:r>
          </a:p>
          <a:p>
            <a:r>
              <a:rPr lang="tr-TR" dirty="0">
                <a:cs typeface="Times New Roman" panose="02020603050405020304" pitchFamily="18" charset="0"/>
              </a:rPr>
              <a:t>Tespit Edici Kontroller </a:t>
            </a:r>
          </a:p>
          <a:p>
            <a:r>
              <a:rPr lang="tr-TR" dirty="0">
                <a:cs typeface="Times New Roman" panose="02020603050405020304" pitchFamily="18" charset="0"/>
              </a:rPr>
              <a:t>Düzeltici Kontroller </a:t>
            </a:r>
            <a:endParaRPr lang="tr-TR"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tr-TR"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9E566C6-7B4C-453F-8111-F4B5D6E029B3}"/>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D225FF4A-7BCA-4FA6-ABDB-1F8D93391E60}"/>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D6F33ED5-5329-4A65-9B7F-DB1EEC548C0B}"/>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29</a:t>
            </a:fld>
            <a:endParaRPr lang="tr-TR" b="1" dirty="0"/>
          </a:p>
        </p:txBody>
      </p:sp>
      <p:sp>
        <p:nvSpPr>
          <p:cNvPr id="7" name="Dikdörtgen 6">
            <a:extLst>
              <a:ext uri="{FF2B5EF4-FFF2-40B4-BE49-F238E27FC236}">
                <a16:creationId xmlns:a16="http://schemas.microsoft.com/office/drawing/2014/main" id="{C3FA6E7A-B47E-4364-B661-4E8953129850}"/>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18874F69-0238-4FFE-91FA-4D01685B6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14ED395B-3218-4128-929B-96D79EE5B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1945552256"/>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chemeClr val="accent2"/>
                                      </p:to>
                                    </p:animClr>
                                    <p:animClr clrSpc="rgb" dir="cw">
                                      <p:cBhvr>
                                        <p:cTn id="14" dur="500" fill="hold"/>
                                        <p:tgtEl>
                                          <p:spTgt spid="3">
                                            <p:txEl>
                                              <p:pRg st="2" end="2"/>
                                            </p:txEl>
                                          </p:spTgt>
                                        </p:tgtEl>
                                        <p:attrNameLst>
                                          <p:attrName>fillcolor</p:attrName>
                                        </p:attrNameLst>
                                      </p:cBhvr>
                                      <p:to>
                                        <a:schemeClr val="accent2"/>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E400C5-FEE6-4C90-8F2E-BCD2DE64779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20C5D882-A510-4D1F-A990-B5DD71C6268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C9437754-6121-49B8-B55F-F08607779EE4}"/>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a:t>
            </a:fld>
            <a:endParaRPr lang="tr-TR" b="1" dirty="0"/>
          </a:p>
        </p:txBody>
      </p:sp>
      <p:pic>
        <p:nvPicPr>
          <p:cNvPr id="8" name="Resim 7">
            <a:extLst>
              <a:ext uri="{FF2B5EF4-FFF2-40B4-BE49-F238E27FC236}">
                <a16:creationId xmlns:a16="http://schemas.microsoft.com/office/drawing/2014/main" id="{91E6DD6B-16C6-435C-B96A-59E21E32D9AE}"/>
              </a:ext>
            </a:extLst>
          </p:cNvPr>
          <p:cNvPicPr>
            <a:picLocks noChangeAspect="1"/>
          </p:cNvPicPr>
          <p:nvPr/>
        </p:nvPicPr>
        <p:blipFill>
          <a:blip r:embed="rId3"/>
          <a:stretch>
            <a:fillRect/>
          </a:stretch>
        </p:blipFill>
        <p:spPr>
          <a:xfrm>
            <a:off x="0" y="-79633"/>
            <a:ext cx="12192000" cy="1027578"/>
          </a:xfrm>
          <a:prstGeom prst="rect">
            <a:avLst/>
          </a:prstGeom>
          <a:effectLst>
            <a:reflection blurRad="6350" stA="50000" endA="275" endPos="40000" dist="101600" dir="5400000" sy="-100000" algn="bl" rotWithShape="0"/>
            <a:softEdge rad="127000"/>
          </a:effectLst>
        </p:spPr>
      </p:pic>
      <p:pic>
        <p:nvPicPr>
          <p:cNvPr id="10" name="Resim 9">
            <a:extLst>
              <a:ext uri="{FF2B5EF4-FFF2-40B4-BE49-F238E27FC236}">
                <a16:creationId xmlns:a16="http://schemas.microsoft.com/office/drawing/2014/main" id="{36DD88FA-F599-434B-9B6F-D43DBF257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429" y="-79633"/>
            <a:ext cx="882571" cy="881997"/>
          </a:xfrm>
          <a:prstGeom prst="rect">
            <a:avLst/>
          </a:prstGeom>
        </p:spPr>
      </p:pic>
      <p:pic>
        <p:nvPicPr>
          <p:cNvPr id="11" name="Resim 10">
            <a:extLst>
              <a:ext uri="{FF2B5EF4-FFF2-40B4-BE49-F238E27FC236}">
                <a16:creationId xmlns:a16="http://schemas.microsoft.com/office/drawing/2014/main" id="{95296B1D-82F7-4C20-9509-8B21F5487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2691" y="3348575"/>
            <a:ext cx="3944717" cy="2462707"/>
          </a:xfrm>
          <a:prstGeom prst="rect">
            <a:avLst/>
          </a:prstGeom>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pic>
      <p:sp>
        <p:nvSpPr>
          <p:cNvPr id="2" name="Unvan 1"/>
          <p:cNvSpPr>
            <a:spLocks noGrp="1"/>
          </p:cNvSpPr>
          <p:nvPr>
            <p:ph type="ctrTitle"/>
          </p:nvPr>
        </p:nvSpPr>
        <p:spPr>
          <a:xfrm>
            <a:off x="550607" y="802364"/>
            <a:ext cx="11179278" cy="2219946"/>
          </a:xfrm>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tr-TR" altLang="tr-TR" sz="3600" b="1" dirty="0">
                <a:solidFill>
                  <a:srgbClr val="C00000"/>
                </a:solidFill>
                <a:latin typeface="Tahoma" pitchFamily="34" charset="0"/>
              </a:rPr>
              <a:t>Strateji ve PLANLAMA kavramı</a:t>
            </a:r>
            <a:br>
              <a:rPr lang="tr-TR" altLang="tr-TR" sz="3600" b="1" dirty="0">
                <a:solidFill>
                  <a:srgbClr val="C00000"/>
                </a:solidFill>
                <a:latin typeface="Tahoma" pitchFamily="34" charset="0"/>
              </a:rPr>
            </a:br>
            <a:endParaRPr lang="tr-TR" sz="3600" dirty="0">
              <a:solidFill>
                <a:srgbClr val="C00000"/>
              </a:solidFill>
            </a:endParaRPr>
          </a:p>
        </p:txBody>
      </p:sp>
    </p:spTree>
    <p:extLst>
      <p:ext uri="{BB962C8B-B14F-4D97-AF65-F5344CB8AC3E}">
        <p14:creationId xmlns:p14="http://schemas.microsoft.com/office/powerpoint/2010/main" val="155054464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0600" y="1284004"/>
            <a:ext cx="10668000" cy="529168"/>
          </a:xfrm>
        </p:spPr>
        <p:txBody>
          <a:bodyPr>
            <a:normAutofit/>
          </a:bodyPr>
          <a:lstStyle/>
          <a:p>
            <a:pPr algn="just"/>
            <a:r>
              <a:rPr lang="tr-TR" sz="2800" b="1" dirty="0">
                <a:solidFill>
                  <a:schemeClr val="accent1"/>
                </a:solidFill>
                <a:cs typeface="Times New Roman" panose="02020603050405020304" pitchFamily="18" charset="0"/>
              </a:rPr>
              <a:t>RİSKE CEVAP VERME YÖNTEMLERİ </a:t>
            </a:r>
            <a:endParaRPr lang="tr-TR" sz="2800" dirty="0">
              <a:solidFill>
                <a:schemeClr val="accent1"/>
              </a:solidFill>
              <a:cs typeface="Times New Roman" panose="02020603050405020304" pitchFamily="18" charset="0"/>
            </a:endParaRPr>
          </a:p>
        </p:txBody>
      </p:sp>
      <p:sp>
        <p:nvSpPr>
          <p:cNvPr id="3" name="İçerik Yer Tutucusu 2"/>
          <p:cNvSpPr>
            <a:spLocks noGrp="1"/>
          </p:cNvSpPr>
          <p:nvPr>
            <p:ph idx="1"/>
          </p:nvPr>
        </p:nvSpPr>
        <p:spPr>
          <a:xfrm>
            <a:off x="713363" y="2171312"/>
            <a:ext cx="10515600" cy="2873517"/>
          </a:xfrm>
        </p:spPr>
        <p:txBody>
          <a:bodyPr>
            <a:normAutofit/>
          </a:bodyPr>
          <a:lstStyle/>
          <a:p>
            <a:pPr>
              <a:buFont typeface="Wingdings" panose="05000000000000000000" pitchFamily="2" charset="2"/>
              <a:buChar char="Ø"/>
            </a:pPr>
            <a:r>
              <a:rPr lang="tr-TR" sz="2400" b="1" u="sng" dirty="0">
                <a:solidFill>
                  <a:schemeClr val="accent1"/>
                </a:solidFill>
                <a:cs typeface="Times New Roman" panose="02020603050405020304" pitchFamily="18" charset="0"/>
              </a:rPr>
              <a:t>Devretmek:</a:t>
            </a:r>
            <a:r>
              <a:rPr lang="tr-TR" sz="2400" b="1" dirty="0">
                <a:cs typeface="Times New Roman" panose="02020603050405020304" pitchFamily="18" charset="0"/>
              </a:rPr>
              <a:t> </a:t>
            </a:r>
            <a:r>
              <a:rPr lang="tr-TR" sz="2400" dirty="0">
                <a:cs typeface="Times New Roman" panose="02020603050405020304" pitchFamily="18" charset="0"/>
              </a:rPr>
              <a:t>Daha çok idarenin doğrudan asli görev alanına girmeyen veya fayda-maliyet açısından idare tarafından yapılması uygun görülmeyen ve bu anlamda riskleri yüksek olduğu değerlendirilen faaliyetlerin, uzmanlığı/donanımı/kaynağı olan başka bir idare/kişi/kuruluşa devredilmesi şeklinde riske cevap verilmesidir. </a:t>
            </a:r>
            <a:endParaRPr lang="tr-TR" sz="2400" b="1" dirty="0">
              <a:cs typeface="Times New Roman" panose="02020603050405020304" pitchFamily="18" charset="0"/>
            </a:endParaRPr>
          </a:p>
          <a:p>
            <a:r>
              <a:rPr lang="tr-TR" sz="2400" b="1" u="sng" dirty="0">
                <a:solidFill>
                  <a:schemeClr val="accent1"/>
                </a:solidFill>
                <a:cs typeface="Times New Roman" panose="02020603050405020304" pitchFamily="18" charset="0"/>
              </a:rPr>
              <a:t>Kaçınmak: </a:t>
            </a:r>
            <a:r>
              <a:rPr lang="tr-TR" sz="2400" dirty="0">
                <a:cs typeface="Times New Roman" panose="02020603050405020304" pitchFamily="18" charset="0"/>
              </a:rPr>
              <a:t>Risk yönetilemeyecek kadar büyükse ve/veya faaliyet hayati öneme sahip değilse, faaliyete son vermek mümkündür. </a:t>
            </a:r>
            <a:endParaRPr lang="tr-TR" sz="2400" b="1" dirty="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9E566C6-7B4C-453F-8111-F4B5D6E029B3}"/>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D225FF4A-7BCA-4FA6-ABDB-1F8D93391E60}"/>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D6F33ED5-5329-4A65-9B7F-DB1EEC548C0B}"/>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30</a:t>
            </a:fld>
            <a:endParaRPr lang="tr-TR" b="1" dirty="0"/>
          </a:p>
        </p:txBody>
      </p:sp>
      <p:sp>
        <p:nvSpPr>
          <p:cNvPr id="7" name="Dikdörtgen 6">
            <a:extLst>
              <a:ext uri="{FF2B5EF4-FFF2-40B4-BE49-F238E27FC236}">
                <a16:creationId xmlns:a16="http://schemas.microsoft.com/office/drawing/2014/main" id="{D52F0E66-9BE6-4B0D-9007-19D44D8BFE78}"/>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58993B46-F823-4025-B242-0D8E4C9CB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94E3FE1E-1016-4101-AEB8-EA1E58C79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1854519922"/>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462232"/>
            <a:ext cx="9563100" cy="544988"/>
          </a:xfrm>
        </p:spPr>
        <p:txBody>
          <a:bodyPr>
            <a:normAutofit/>
          </a:bodyPr>
          <a:lstStyle/>
          <a:p>
            <a:pPr algn="just"/>
            <a:r>
              <a:rPr lang="tr-TR" sz="2800" b="1" dirty="0">
                <a:solidFill>
                  <a:schemeClr val="accent1"/>
                </a:solidFill>
                <a:cs typeface="Times New Roman" panose="02020603050405020304" pitchFamily="18" charset="0"/>
              </a:rPr>
              <a:t>RİSKLERİN GÖZDEN GEÇİRİLMESİ VE RAPORLANMASI </a:t>
            </a:r>
            <a:endParaRPr lang="tr-TR" sz="2800" dirty="0">
              <a:solidFill>
                <a:schemeClr val="accent1"/>
              </a:solidFill>
              <a:cs typeface="Times New Roman" panose="02020603050405020304" pitchFamily="18" charset="0"/>
            </a:endParaRPr>
          </a:p>
        </p:txBody>
      </p:sp>
      <p:sp>
        <p:nvSpPr>
          <p:cNvPr id="3" name="İçerik Yer Tutucusu 2"/>
          <p:cNvSpPr>
            <a:spLocks noGrp="1"/>
          </p:cNvSpPr>
          <p:nvPr>
            <p:ph idx="1"/>
          </p:nvPr>
        </p:nvSpPr>
        <p:spPr>
          <a:xfrm>
            <a:off x="838200" y="2007220"/>
            <a:ext cx="10515600" cy="4192858"/>
          </a:xfrm>
        </p:spPr>
        <p:txBody>
          <a:bodyPr>
            <a:normAutofit/>
          </a:bodyPr>
          <a:lstStyle/>
          <a:p>
            <a:pPr algn="just">
              <a:buFont typeface="Wingdings" panose="05000000000000000000" pitchFamily="2" charset="2"/>
              <a:buChar char="v"/>
            </a:pPr>
            <a:r>
              <a:rPr lang="tr-TR" sz="2800" u="sng" dirty="0">
                <a:solidFill>
                  <a:schemeClr val="accent1"/>
                </a:solidFill>
                <a:cs typeface="Times New Roman" panose="02020603050405020304" pitchFamily="18" charset="0"/>
              </a:rPr>
              <a:t>GÖZDEN GEÇİRİLMESİ ;</a:t>
            </a:r>
          </a:p>
          <a:p>
            <a:pPr algn="just">
              <a:buFont typeface="Wingdings" panose="05000000000000000000" pitchFamily="2" charset="2"/>
              <a:buChar char="Ø"/>
            </a:pPr>
            <a:r>
              <a:rPr lang="tr-TR" sz="2800" dirty="0">
                <a:cs typeface="Times New Roman" panose="02020603050405020304" pitchFamily="18" charset="0"/>
              </a:rPr>
              <a:t>Riskler zaman içerisinde çeşitli koşulların değişmesi veya alınan önlemler sonucu etki ve olasılık yönünden değişiklik gösterebilir. Ayrıca, </a:t>
            </a:r>
            <a:r>
              <a:rPr lang="tr-TR" sz="2800" dirty="0">
                <a:solidFill>
                  <a:srgbClr val="0070C0"/>
                </a:solidFill>
                <a:cs typeface="Times New Roman" panose="02020603050405020304" pitchFamily="18" charset="0"/>
              </a:rPr>
              <a:t>koşulların değişmesi ile yeni risk alanlarının oluşması muhtemeldir. Bu nedenle, tespit edilen riskler ve risk yönetim sürecinin her yönüyle, belirli aralıklarla gözden geçirilmesi gerekir. Gözden geçirmeler yılda en az bir kez olmak üzere, risklerin önem derecesine göre idare tarafından belirlenen sıklıkta olabilir. </a:t>
            </a:r>
          </a:p>
        </p:txBody>
      </p:sp>
      <p:sp>
        <p:nvSpPr>
          <p:cNvPr id="4" name="Date Placeholder 3">
            <a:extLst>
              <a:ext uri="{FF2B5EF4-FFF2-40B4-BE49-F238E27FC236}">
                <a16:creationId xmlns:a16="http://schemas.microsoft.com/office/drawing/2014/main" id="{6A339EAE-1FB3-4ACB-9E6D-67F762487BFB}"/>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4B2D8F89-8406-468D-BAA3-C048CD97E531}"/>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58E579AE-6DFE-465C-BC0E-81EBD8D16D1B}"/>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31</a:t>
            </a:fld>
            <a:endParaRPr lang="tr-TR" b="1" dirty="0"/>
          </a:p>
        </p:txBody>
      </p:sp>
      <p:sp>
        <p:nvSpPr>
          <p:cNvPr id="7" name="Dikdörtgen 6">
            <a:extLst>
              <a:ext uri="{FF2B5EF4-FFF2-40B4-BE49-F238E27FC236}">
                <a16:creationId xmlns:a16="http://schemas.microsoft.com/office/drawing/2014/main" id="{CB2731E6-6B7A-456B-81EB-EA4D33ECB79B}"/>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5DF210DF-7D6F-42CD-8514-EECFD5AAA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9E9E50F4-F68B-4EB1-A610-DA29D5272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3821143776"/>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3314" y="1378058"/>
            <a:ext cx="9563100" cy="544988"/>
          </a:xfrm>
        </p:spPr>
        <p:txBody>
          <a:bodyPr>
            <a:normAutofit/>
          </a:bodyPr>
          <a:lstStyle/>
          <a:p>
            <a:pPr algn="just"/>
            <a:r>
              <a:rPr lang="tr-TR" sz="2800" b="1" dirty="0">
                <a:solidFill>
                  <a:schemeClr val="accent1"/>
                </a:solidFill>
                <a:cs typeface="Times New Roman" panose="02020603050405020304" pitchFamily="18" charset="0"/>
              </a:rPr>
              <a:t>RİSKLERİN GÖZDEN GEÇİRİLMESİ VE RAPORLANMASI </a:t>
            </a:r>
            <a:endParaRPr lang="tr-TR" sz="2800" dirty="0">
              <a:solidFill>
                <a:schemeClr val="accent1"/>
              </a:solidFill>
              <a:cs typeface="Times New Roman" panose="02020603050405020304" pitchFamily="18" charset="0"/>
            </a:endParaRPr>
          </a:p>
        </p:txBody>
      </p:sp>
      <p:sp>
        <p:nvSpPr>
          <p:cNvPr id="3" name="İçerik Yer Tutucusu 2"/>
          <p:cNvSpPr>
            <a:spLocks noGrp="1"/>
          </p:cNvSpPr>
          <p:nvPr>
            <p:ph idx="1"/>
          </p:nvPr>
        </p:nvSpPr>
        <p:spPr>
          <a:xfrm>
            <a:off x="583314" y="1858354"/>
            <a:ext cx="11351941" cy="4650509"/>
          </a:xfrm>
        </p:spPr>
        <p:txBody>
          <a:bodyPr>
            <a:noAutofit/>
          </a:bodyPr>
          <a:lstStyle/>
          <a:p>
            <a:pPr algn="just">
              <a:buFont typeface="Wingdings" panose="05000000000000000000" pitchFamily="2" charset="2"/>
              <a:buChar char="Ø"/>
            </a:pPr>
            <a:r>
              <a:rPr lang="tr-TR" sz="2600" dirty="0">
                <a:cs typeface="Times New Roman" panose="02020603050405020304" pitchFamily="18" charset="0"/>
              </a:rPr>
              <a:t>Olağanüstü gelişmelerin olması ve bu durumun önceden belirlenmiş riskler üzerinde ciddi etkisinin bulunması halinde İRK üst yöneticinin sözlü veya yazılı talimatı ile </a:t>
            </a:r>
            <a:r>
              <a:rPr lang="tr-TR" sz="2600" dirty="0" err="1">
                <a:cs typeface="Times New Roman" panose="02020603050405020304" pitchFamily="18" charset="0"/>
              </a:rPr>
              <a:t>İKİYK’nin</a:t>
            </a:r>
            <a:r>
              <a:rPr lang="tr-TR" sz="2600" dirty="0">
                <a:cs typeface="Times New Roman" panose="02020603050405020304" pitchFamily="18" charset="0"/>
              </a:rPr>
              <a:t> riskleri değerlendirmek üzere derhal toplanmasını koordine eder. Olağanüstü gelişmelere doğal afetler, ekonomik krizler, erken seçim kararı alınması gibi örnekler gösterilebilir. </a:t>
            </a:r>
          </a:p>
          <a:p>
            <a:pPr algn="just">
              <a:buFont typeface="Wingdings" panose="05000000000000000000" pitchFamily="2" charset="2"/>
              <a:buChar char="v"/>
            </a:pPr>
            <a:r>
              <a:rPr lang="tr-TR" sz="2600" u="sng" dirty="0">
                <a:solidFill>
                  <a:schemeClr val="accent1"/>
                </a:solidFill>
                <a:cs typeface="Times New Roman" panose="02020603050405020304" pitchFamily="18" charset="0"/>
              </a:rPr>
              <a:t> </a:t>
            </a:r>
            <a:r>
              <a:rPr lang="tr-TR" sz="2600" b="1" u="sng" dirty="0">
                <a:solidFill>
                  <a:schemeClr val="accent1"/>
                </a:solidFill>
                <a:cs typeface="Times New Roman" panose="02020603050405020304" pitchFamily="18" charset="0"/>
              </a:rPr>
              <a:t>RAPORLAMA</a:t>
            </a:r>
            <a:r>
              <a:rPr lang="tr-TR" sz="2600" u="sng" dirty="0">
                <a:solidFill>
                  <a:schemeClr val="accent1"/>
                </a:solidFill>
                <a:cs typeface="Times New Roman" panose="02020603050405020304" pitchFamily="18" charset="0"/>
              </a:rPr>
              <a:t> ;</a:t>
            </a:r>
          </a:p>
          <a:p>
            <a:pPr algn="just">
              <a:buFont typeface="Wingdings" panose="05000000000000000000" pitchFamily="2" charset="2"/>
              <a:buChar char="Ø"/>
            </a:pPr>
            <a:r>
              <a:rPr lang="tr-TR" sz="2600" dirty="0">
                <a:cs typeface="Times New Roman" panose="02020603050405020304" pitchFamily="18" charset="0"/>
              </a:rPr>
              <a:t>Raporlama, risk yönetiminde karar alma süreçlerini doğrudan etkileyen bir unsurdur. Raporların, mümkün olduğunca kısa ve öz bilgilerden oluşması, ilgili olması, değerlendirmelere ilişkin kanıtları göstermesi, gerektiği zamanda ve gerekli kişilere sunulması önem taşımaktadır. </a:t>
            </a:r>
          </a:p>
        </p:txBody>
      </p:sp>
      <p:sp>
        <p:nvSpPr>
          <p:cNvPr id="4" name="Date Placeholder 3">
            <a:extLst>
              <a:ext uri="{FF2B5EF4-FFF2-40B4-BE49-F238E27FC236}">
                <a16:creationId xmlns:a16="http://schemas.microsoft.com/office/drawing/2014/main" id="{6A339EAE-1FB3-4ACB-9E6D-67F762487BFB}"/>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4B2D8F89-8406-468D-BAA3-C048CD97E531}"/>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58E579AE-6DFE-465C-BC0E-81EBD8D16D1B}"/>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32</a:t>
            </a:fld>
            <a:endParaRPr lang="tr-TR" b="1" dirty="0"/>
          </a:p>
        </p:txBody>
      </p:sp>
      <p:sp>
        <p:nvSpPr>
          <p:cNvPr id="7" name="Dikdörtgen 6">
            <a:extLst>
              <a:ext uri="{FF2B5EF4-FFF2-40B4-BE49-F238E27FC236}">
                <a16:creationId xmlns:a16="http://schemas.microsoft.com/office/drawing/2014/main" id="{75211F92-CB0D-4EA4-AC36-3D7C61621F6F}"/>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C7BBED66-DBE5-4DB2-BC06-F41162C34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3532C90A-18C1-4FB6-A3E1-3DDE95FE0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403523088"/>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17385203"/>
              </p:ext>
            </p:extLst>
          </p:nvPr>
        </p:nvGraphicFramePr>
        <p:xfrm>
          <a:off x="285135" y="1438507"/>
          <a:ext cx="11613217" cy="4844310"/>
        </p:xfrm>
        <a:graphic>
          <a:graphicData uri="http://schemas.openxmlformats.org/drawingml/2006/table">
            <a:tbl>
              <a:tblPr/>
              <a:tblGrid>
                <a:gridCol w="3108554">
                  <a:extLst>
                    <a:ext uri="{9D8B030D-6E8A-4147-A177-3AD203B41FA5}">
                      <a16:colId xmlns:a16="http://schemas.microsoft.com/office/drawing/2014/main" val="3910162040"/>
                    </a:ext>
                  </a:extLst>
                </a:gridCol>
                <a:gridCol w="1807576">
                  <a:extLst>
                    <a:ext uri="{9D8B030D-6E8A-4147-A177-3AD203B41FA5}">
                      <a16:colId xmlns:a16="http://schemas.microsoft.com/office/drawing/2014/main" val="425160192"/>
                    </a:ext>
                  </a:extLst>
                </a:gridCol>
                <a:gridCol w="2123663">
                  <a:extLst>
                    <a:ext uri="{9D8B030D-6E8A-4147-A177-3AD203B41FA5}">
                      <a16:colId xmlns:a16="http://schemas.microsoft.com/office/drawing/2014/main" val="678045137"/>
                    </a:ext>
                  </a:extLst>
                </a:gridCol>
                <a:gridCol w="1108953">
                  <a:extLst>
                    <a:ext uri="{9D8B030D-6E8A-4147-A177-3AD203B41FA5}">
                      <a16:colId xmlns:a16="http://schemas.microsoft.com/office/drawing/2014/main" val="2921365800"/>
                    </a:ext>
                  </a:extLst>
                </a:gridCol>
                <a:gridCol w="1186774">
                  <a:extLst>
                    <a:ext uri="{9D8B030D-6E8A-4147-A177-3AD203B41FA5}">
                      <a16:colId xmlns:a16="http://schemas.microsoft.com/office/drawing/2014/main" val="4135075388"/>
                    </a:ext>
                  </a:extLst>
                </a:gridCol>
                <a:gridCol w="1079771">
                  <a:extLst>
                    <a:ext uri="{9D8B030D-6E8A-4147-A177-3AD203B41FA5}">
                      <a16:colId xmlns:a16="http://schemas.microsoft.com/office/drawing/2014/main" val="216440273"/>
                    </a:ext>
                  </a:extLst>
                </a:gridCol>
                <a:gridCol w="1197926">
                  <a:extLst>
                    <a:ext uri="{9D8B030D-6E8A-4147-A177-3AD203B41FA5}">
                      <a16:colId xmlns:a16="http://schemas.microsoft.com/office/drawing/2014/main" val="3876851303"/>
                    </a:ext>
                  </a:extLst>
                </a:gridCol>
              </a:tblGrid>
              <a:tr h="233690">
                <a:tc gridSpan="7">
                  <a:txBody>
                    <a:bodyPr/>
                    <a:lstStyle/>
                    <a:p>
                      <a:pPr algn="l" fontAlgn="b"/>
                      <a:r>
                        <a:rPr lang="tr-TR" sz="1600" b="1" i="0" u="none" strike="noStrike" dirty="0">
                          <a:solidFill>
                            <a:srgbClr val="000000"/>
                          </a:solidFill>
                          <a:effectLst/>
                          <a:latin typeface="Times New Roman" panose="02020603050405020304" pitchFamily="18" charset="0"/>
                        </a:rPr>
                        <a:t>EK-1 Birim Risk Belirleme ve Değerlendirme Formu</a:t>
                      </a:r>
                    </a:p>
                  </a:txBody>
                  <a:tcPr marL="5529" marR="5529" marT="5529"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44969843"/>
                  </a:ext>
                </a:extLst>
              </a:tr>
              <a:tr h="262254">
                <a:tc gridSpan="7">
                  <a:txBody>
                    <a:bodyPr/>
                    <a:lstStyle/>
                    <a:p>
                      <a:pPr algn="ctr" fontAlgn="b"/>
                      <a:r>
                        <a:rPr lang="tr-TR" sz="1800" b="1" i="0" u="none" strike="noStrike" dirty="0">
                          <a:solidFill>
                            <a:srgbClr val="000000"/>
                          </a:solidFill>
                          <a:effectLst/>
                          <a:latin typeface="Times New Roman" panose="02020603050405020304" pitchFamily="18" charset="0"/>
                        </a:rPr>
                        <a:t>RİSK BELİRLEME VE DEĞERLENDİRME FORMU</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1636756"/>
                  </a:ext>
                </a:extLst>
              </a:tr>
              <a:tr h="233690">
                <a:tc gridSpan="7">
                  <a:txBody>
                    <a:bodyPr/>
                    <a:lstStyle/>
                    <a:p>
                      <a:pPr algn="ctr" fontAlgn="b"/>
                      <a:r>
                        <a:rPr lang="tr-TR" sz="1600" b="1" i="0" u="none" strike="noStrike" dirty="0">
                          <a:solidFill>
                            <a:srgbClr val="000000"/>
                          </a:solidFill>
                          <a:effectLst/>
                          <a:latin typeface="Times New Roman" panose="02020603050405020304" pitchFamily="18" charset="0"/>
                        </a:rPr>
                        <a:t>…………………………………………………………………...DEKANLIĞI/MÜDÜRLÜĞÜ/DAİRE BAŞKANLIĞI/MERKEZİ</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94439033"/>
                  </a:ext>
                </a:extLst>
              </a:tr>
              <a:tr h="233690">
                <a:tc>
                  <a:txBody>
                    <a:bodyPr/>
                    <a:lstStyle/>
                    <a:p>
                      <a:pPr algn="l" fontAlgn="ctr"/>
                      <a:r>
                        <a:rPr lang="tr-TR" sz="1600" b="1" i="0" u="none" strike="noStrike" dirty="0">
                          <a:solidFill>
                            <a:srgbClr val="000000"/>
                          </a:solidFill>
                          <a:effectLst/>
                          <a:latin typeface="Times New Roman" panose="02020603050405020304" pitchFamily="18" charset="0"/>
                        </a:rPr>
                        <a:t> BİRİM</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6">
                  <a:txBody>
                    <a:bodyPr/>
                    <a:lstStyle/>
                    <a:p>
                      <a:pPr algn="l" fontAlgn="b"/>
                      <a:r>
                        <a:rPr lang="tr-TR" sz="12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36328982"/>
                  </a:ext>
                </a:extLst>
              </a:tr>
              <a:tr h="233690">
                <a:tc>
                  <a:txBody>
                    <a:bodyPr/>
                    <a:lstStyle/>
                    <a:p>
                      <a:pPr algn="l" fontAlgn="ctr"/>
                      <a:r>
                        <a:rPr lang="tr-TR" sz="1600" b="1" i="0" u="none" strike="noStrike" dirty="0">
                          <a:solidFill>
                            <a:srgbClr val="000000"/>
                          </a:solidFill>
                          <a:effectLst/>
                          <a:latin typeface="Times New Roman" panose="02020603050405020304" pitchFamily="18" charset="0"/>
                        </a:rPr>
                        <a:t> İLGİLİ STRATEJİK AMAÇ</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tabLst>
                          <a:tab pos="806450" algn="l"/>
                          <a:tab pos="1700213" algn="r"/>
                          <a:tab pos="1789113" algn="l"/>
                        </a:tabLst>
                      </a:pPr>
                      <a:r>
                        <a:rPr lang="tr-TR" sz="1200" b="1" i="0" u="none" strike="noStrike" dirty="0">
                          <a:solidFill>
                            <a:srgbClr val="000000"/>
                          </a:solidFill>
                          <a:effectLst/>
                          <a:latin typeface="Times New Roman" panose="02020603050405020304" pitchFamily="18" charset="0"/>
                        </a:rPr>
                        <a:t> STRATEJİK AMAÇ: 4</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5">
                  <a:txBody>
                    <a:bodyPr/>
                    <a:lstStyle/>
                    <a:p>
                      <a:pPr algn="l" fontAlgn="b"/>
                      <a:r>
                        <a:rPr lang="tr-TR" sz="1200" b="1" i="0" u="none" strike="noStrike" dirty="0">
                          <a:solidFill>
                            <a:srgbClr val="000000"/>
                          </a:solidFill>
                          <a:effectLst/>
                          <a:latin typeface="Times New Roman" panose="02020603050405020304" pitchFamily="18" charset="0"/>
                        </a:rPr>
                        <a:t> Toplumsal katkı sağlayacak hizmet ve ürünleri desteklemek</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16391165"/>
                  </a:ext>
                </a:extLst>
              </a:tr>
              <a:tr h="233690">
                <a:tc>
                  <a:txBody>
                    <a:bodyPr/>
                    <a:lstStyle/>
                    <a:p>
                      <a:pPr algn="l" fontAlgn="ctr"/>
                      <a:r>
                        <a:rPr lang="tr-TR" sz="1600" b="1" i="0" u="none" strike="noStrike" dirty="0">
                          <a:solidFill>
                            <a:srgbClr val="000000"/>
                          </a:solidFill>
                          <a:effectLst/>
                          <a:latin typeface="Times New Roman" panose="02020603050405020304" pitchFamily="18" charset="0"/>
                        </a:rPr>
                        <a:t> İLGİLİ STRATEJİK HEDEF</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tr-TR" sz="1200" b="1" i="0" u="none" strike="noStrike" dirty="0">
                          <a:solidFill>
                            <a:srgbClr val="000000"/>
                          </a:solidFill>
                          <a:effectLst/>
                          <a:latin typeface="Times New Roman" panose="02020603050405020304" pitchFamily="18" charset="0"/>
                        </a:rPr>
                        <a:t> HEDEF: 4.1</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5">
                  <a:txBody>
                    <a:bodyPr/>
                    <a:lstStyle/>
                    <a:p>
                      <a:pPr algn="l" fontAlgn="b"/>
                      <a:r>
                        <a:rPr lang="tr-TR" sz="1200" b="1" i="0" u="none" strike="noStrike" dirty="0">
                          <a:solidFill>
                            <a:srgbClr val="000000"/>
                          </a:solidFill>
                          <a:effectLst/>
                          <a:latin typeface="Times New Roman" panose="02020603050405020304" pitchFamily="18" charset="0"/>
                        </a:rPr>
                        <a:t> Plan dönemi sonun kadar toplumsal katkı sağlayacak etkinliklerin nitelik ve niceliğini artırmak.</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2478127"/>
                  </a:ext>
                </a:extLst>
              </a:tr>
              <a:tr h="233690">
                <a:tc>
                  <a:txBody>
                    <a:bodyPr/>
                    <a:lstStyle/>
                    <a:p>
                      <a:pPr algn="l" fontAlgn="ctr"/>
                      <a:r>
                        <a:rPr lang="tr-TR" sz="1600" b="1" i="0" u="none" strike="noStrike" dirty="0">
                          <a:solidFill>
                            <a:srgbClr val="000000"/>
                          </a:solidFill>
                          <a:effectLst/>
                          <a:latin typeface="Times New Roman" panose="02020603050405020304" pitchFamily="18" charset="0"/>
                        </a:rPr>
                        <a:t> İLGİLİ PERFORMANS</a:t>
                      </a:r>
                      <a:r>
                        <a:rPr lang="tr-TR" sz="1600" b="1" i="0" u="none" strike="noStrike" baseline="0" dirty="0">
                          <a:solidFill>
                            <a:srgbClr val="000000"/>
                          </a:solidFill>
                          <a:effectLst/>
                          <a:latin typeface="Times New Roman" panose="02020603050405020304" pitchFamily="18" charset="0"/>
                        </a:rPr>
                        <a:t> </a:t>
                      </a:r>
                      <a:r>
                        <a:rPr lang="tr-TR" sz="1600" b="1" i="0" u="none" strike="noStrike" dirty="0">
                          <a:solidFill>
                            <a:srgbClr val="000000"/>
                          </a:solidFill>
                          <a:effectLst/>
                          <a:latin typeface="Times New Roman" panose="02020603050405020304" pitchFamily="18" charset="0"/>
                        </a:rPr>
                        <a:t>HEDEFİ</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tr-TR" sz="1200" b="1" i="0" u="none" strike="noStrike" dirty="0">
                          <a:solidFill>
                            <a:srgbClr val="000000"/>
                          </a:solidFill>
                          <a:effectLst/>
                          <a:latin typeface="Times New Roman" panose="02020603050405020304" pitchFamily="18" charset="0"/>
                        </a:rPr>
                        <a:t> PG4.1.1</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5">
                  <a:txBody>
                    <a:bodyPr/>
                    <a:lstStyle/>
                    <a:p>
                      <a:pPr algn="l" fontAlgn="b"/>
                      <a:r>
                        <a:rPr lang="tr-TR" sz="1200" b="1" i="0" u="none" strike="noStrike" dirty="0">
                          <a:solidFill>
                            <a:srgbClr val="000000"/>
                          </a:solidFill>
                          <a:effectLst/>
                          <a:latin typeface="Times New Roman" panose="02020603050405020304" pitchFamily="18" charset="0"/>
                        </a:rPr>
                        <a:t> Topluma katkı amaçlı düzenlenen etkinlik sayısı</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59890786"/>
                  </a:ext>
                </a:extLst>
              </a:tr>
              <a:tr h="233690">
                <a:tc>
                  <a:txBody>
                    <a:bodyPr/>
                    <a:lstStyle/>
                    <a:p>
                      <a:pPr algn="l" fontAlgn="ctr"/>
                      <a:r>
                        <a:rPr lang="tr-TR" sz="1600" b="1" i="0" u="none" strike="noStrike" dirty="0">
                          <a:solidFill>
                            <a:srgbClr val="000000"/>
                          </a:solidFill>
                          <a:effectLst/>
                          <a:latin typeface="Times New Roman" panose="02020603050405020304" pitchFamily="18" charset="0"/>
                        </a:rPr>
                        <a:t> İLGİLİ FAALİYET</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6">
                  <a:txBody>
                    <a:bodyPr/>
                    <a:lstStyle/>
                    <a:p>
                      <a:pPr algn="l" fontAlgn="t"/>
                      <a:r>
                        <a:rPr lang="tr-TR" sz="1200" b="0" i="0" u="none" strike="noStrike" dirty="0">
                          <a:solidFill>
                            <a:schemeClr val="accent1"/>
                          </a:solidFill>
                          <a:effectLst/>
                          <a:latin typeface="Times New Roman" panose="02020603050405020304" pitchFamily="18" charset="0"/>
                        </a:rPr>
                        <a:t> Kasım 4. haftasında bölüm öğrencilerinin katkısı ile MEB’e bağlı 3 okulda Çevre Bilincini artırıcı konferans veya seminer düzenlenmesi</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77827092"/>
                  </a:ext>
                </a:extLst>
              </a:tr>
              <a:tr h="755911">
                <a:tc gridSpan="3">
                  <a:txBody>
                    <a:bodyPr/>
                    <a:lstStyle/>
                    <a:p>
                      <a:pPr algn="ctr" fontAlgn="ctr"/>
                      <a:r>
                        <a:rPr lang="tr-TR" sz="2000" b="1" i="0" u="none" strike="noStrike" dirty="0">
                          <a:solidFill>
                            <a:srgbClr val="000000"/>
                          </a:solidFill>
                          <a:effectLst/>
                          <a:latin typeface="Times New Roman" panose="02020603050405020304" pitchFamily="18" charset="0"/>
                        </a:rPr>
                        <a:t>RİSKLER</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algn="ctr" fontAlgn="ctr"/>
                      <a:r>
                        <a:rPr lang="tr-TR" sz="1600" b="1" i="0" u="none" strike="noStrike" dirty="0">
                          <a:solidFill>
                            <a:srgbClr val="000000"/>
                          </a:solidFill>
                          <a:effectLst/>
                          <a:latin typeface="Times New Roman" panose="02020603050405020304" pitchFamily="18" charset="0"/>
                        </a:rPr>
                        <a:t>RİSKİN </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TÜRÜ</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(İç/Dış Risk</a:t>
                      </a:r>
                      <a:r>
                        <a:rPr lang="tr-TR" sz="500" b="1" i="0" u="none" strike="noStrike" dirty="0">
                          <a:solidFill>
                            <a:srgbClr val="000000"/>
                          </a:solidFill>
                          <a:effectLst/>
                          <a:latin typeface="Times New Roman" panose="02020603050405020304" pitchFamily="18" charset="0"/>
                        </a:rPr>
                        <a:t>)</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br>
                        <a:rPr lang="tr-TR" sz="5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OLASILIK </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DEĞERİ</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(O)</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600" b="1" i="0" u="none" strike="noStrike" dirty="0">
                          <a:solidFill>
                            <a:srgbClr val="000000"/>
                          </a:solidFill>
                          <a:effectLst/>
                          <a:latin typeface="Times New Roman" panose="02020603050405020304" pitchFamily="18" charset="0"/>
                        </a:rPr>
                        <a:t>ETKİ</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DEĞERİ</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(E)</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600" b="1" i="0" u="none" strike="noStrike" dirty="0">
                          <a:solidFill>
                            <a:srgbClr val="000000"/>
                          </a:solidFill>
                          <a:effectLst/>
                          <a:latin typeface="Times New Roman" panose="02020603050405020304" pitchFamily="18" charset="0"/>
                        </a:rPr>
                        <a:t>(RİSKİN PUANI)</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(R):O*E</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4104219"/>
                  </a:ext>
                </a:extLst>
              </a:tr>
              <a:tr h="263001">
                <a:tc gridSpan="3">
                  <a:txBody>
                    <a:bodyPr/>
                    <a:lstStyle/>
                    <a:p>
                      <a:pPr marL="92075" indent="0" algn="just" fontAlgn="ctr"/>
                      <a:r>
                        <a:rPr lang="tr-TR" sz="1600" b="1" i="0" u="none" strike="noStrike" dirty="0">
                          <a:solidFill>
                            <a:srgbClr val="000000"/>
                          </a:solidFill>
                          <a:effectLst/>
                          <a:latin typeface="Times New Roman" panose="02020603050405020304" pitchFamily="18" charset="0"/>
                        </a:rPr>
                        <a:t>Akademisyenlerin idari ve akademik yükleri nedeniyle toplumsal ve sosyal katkı alanındaki işbirliği projeleri için gerekli zamanı ayıramamaları</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algn="ctr" fontAlgn="b"/>
                      <a:r>
                        <a:rPr lang="tr-TR" sz="1600" b="1" i="0" u="none" strike="noStrike" dirty="0">
                          <a:solidFill>
                            <a:srgbClr val="000000"/>
                          </a:solidFill>
                          <a:effectLst/>
                          <a:latin typeface="Times New Roman" panose="02020603050405020304" pitchFamily="18" charset="0"/>
                        </a:rPr>
                        <a:t> İç Risk</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4</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5</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20 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69139791"/>
                  </a:ext>
                </a:extLst>
              </a:tr>
              <a:tr h="263001">
                <a:tc gridSpan="3">
                  <a:txBody>
                    <a:bodyPr/>
                    <a:lstStyle/>
                    <a:p>
                      <a:pPr marL="92075" indent="0" algn="just" fontAlgn="ctr"/>
                      <a:r>
                        <a:rPr lang="tr-TR" sz="1600" b="1" i="0" u="none" strike="noStrike" dirty="0">
                          <a:solidFill>
                            <a:srgbClr val="000000"/>
                          </a:solidFill>
                          <a:effectLst/>
                          <a:latin typeface="Times New Roman" panose="02020603050405020304" pitchFamily="18" charset="0"/>
                        </a:rPr>
                        <a:t> Milli Eğitim Müdürlüğünün faaliyet ile ilgili işbirliğine yanaşmaması</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algn="ctr" fontAlgn="b"/>
                      <a:r>
                        <a:rPr lang="tr-TR" sz="1600" b="1" i="0" u="none" strike="noStrike" dirty="0">
                          <a:solidFill>
                            <a:srgbClr val="000000"/>
                          </a:solidFill>
                          <a:effectLst/>
                          <a:latin typeface="Times New Roman" panose="02020603050405020304" pitchFamily="18" charset="0"/>
                        </a:rPr>
                        <a:t>Dış Risk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1</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2 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2 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72994893"/>
                  </a:ext>
                </a:extLst>
              </a:tr>
              <a:tr h="263001">
                <a:tc gridSpan="3">
                  <a:txBody>
                    <a:bodyPr/>
                    <a:lstStyle/>
                    <a:p>
                      <a:pPr algn="just" fontAlgn="ctr"/>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algn="ctr" fontAlgn="b"/>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5118435"/>
                  </a:ext>
                </a:extLst>
              </a:tr>
              <a:tr h="218573">
                <a:tc gridSpan="3">
                  <a:txBody>
                    <a:bodyPr/>
                    <a:lstStyle/>
                    <a:p>
                      <a:pPr algn="just" fontAlgn="ctr"/>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a:txBody>
                    <a:bodyPr/>
                    <a:lstStyle/>
                    <a:p>
                      <a:pPr algn="ctr" fontAlgn="b"/>
                      <a:r>
                        <a:rPr lang="tr-TR" sz="1600" b="1" i="0" u="none" strike="noStrike">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600" b="1" i="0" u="none" strike="noStrike" dirty="0">
                          <a:solidFill>
                            <a:srgbClr val="000000"/>
                          </a:solidFill>
                          <a:effectLst/>
                          <a:latin typeface="Times New Roman" panose="02020603050405020304" pitchFamily="18"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84338632"/>
                  </a:ext>
                </a:extLst>
              </a:tr>
              <a:tr h="690709">
                <a:tc gridSpan="7">
                  <a:txBody>
                    <a:bodyPr/>
                    <a:lstStyle/>
                    <a:p>
                      <a:pPr algn="l" fontAlgn="t"/>
                      <a:r>
                        <a:rPr lang="tr-TR" sz="1200" b="1" i="0" u="none" strike="noStrike" dirty="0">
                          <a:solidFill>
                            <a:srgbClr val="000000"/>
                          </a:solidFill>
                          <a:effectLst/>
                          <a:latin typeface="Times New Roman" panose="02020603050405020304" pitchFamily="18" charset="0"/>
                        </a:rPr>
                        <a:t>*İç Risk :  Üniversitenin faaliyet, proje ve işlemlerinde ortaya çıkan ve kısa, orta veya uzun vadeli amaç ve hedeflerine ulaşmasını engelleyen risklerdir. </a:t>
                      </a:r>
                      <a:br>
                        <a:rPr lang="tr-TR" sz="1200" b="1" i="0" u="none" strike="noStrike" dirty="0">
                          <a:solidFill>
                            <a:srgbClr val="000000"/>
                          </a:solidFill>
                          <a:effectLst/>
                          <a:latin typeface="Times New Roman" panose="02020603050405020304" pitchFamily="18" charset="0"/>
                        </a:rPr>
                      </a:br>
                      <a:r>
                        <a:rPr lang="tr-TR" sz="1200" b="1" i="0" u="none" strike="noStrike" dirty="0">
                          <a:solidFill>
                            <a:srgbClr val="000000"/>
                          </a:solidFill>
                          <a:effectLst/>
                          <a:latin typeface="Times New Roman" panose="02020603050405020304" pitchFamily="18" charset="0"/>
                        </a:rPr>
                        <a:t>*Dış Risk : Üniversiteden bağımsız olarak ortaya çıkan risklerdir.</a:t>
                      </a:r>
                      <a:br>
                        <a:rPr lang="tr-TR" sz="1200" b="1" i="0" u="none" strike="noStrike" dirty="0">
                          <a:solidFill>
                            <a:srgbClr val="000000"/>
                          </a:solidFill>
                          <a:effectLst/>
                          <a:latin typeface="Times New Roman" panose="02020603050405020304" pitchFamily="18" charset="0"/>
                        </a:rPr>
                      </a:br>
                      <a:r>
                        <a:rPr lang="tr-TR" sz="1200" b="1" i="0" u="none" strike="noStrike" dirty="0">
                          <a:solidFill>
                            <a:srgbClr val="000000"/>
                          </a:solidFill>
                          <a:effectLst/>
                          <a:latin typeface="Times New Roman" panose="02020603050405020304" pitchFamily="18" charset="0"/>
                        </a:rPr>
                        <a:t>*Risk olasılık değerini bulmak için EK 3'e bakınız.</a:t>
                      </a:r>
                      <a:br>
                        <a:rPr lang="tr-TR" sz="1200" b="1" i="0" u="none" strike="noStrike" dirty="0">
                          <a:solidFill>
                            <a:srgbClr val="000000"/>
                          </a:solidFill>
                          <a:effectLst/>
                          <a:latin typeface="Times New Roman" panose="02020603050405020304" pitchFamily="18" charset="0"/>
                        </a:rPr>
                      </a:br>
                      <a:r>
                        <a:rPr lang="tr-TR" sz="1200" b="1" i="0" u="none" strike="noStrike" dirty="0">
                          <a:solidFill>
                            <a:srgbClr val="000000"/>
                          </a:solidFill>
                          <a:effectLst/>
                          <a:latin typeface="Times New Roman" panose="02020603050405020304" pitchFamily="18" charset="0"/>
                        </a:rPr>
                        <a:t>*Risk etki değerini bulmak için EK 4'e bakınız.</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76950998"/>
                  </a:ext>
                </a:extLst>
              </a:tr>
            </a:tbl>
          </a:graphicData>
        </a:graphic>
      </p:graphicFrame>
      <p:sp>
        <p:nvSpPr>
          <p:cNvPr id="3" name="Date Placeholder 3">
            <a:extLst>
              <a:ext uri="{FF2B5EF4-FFF2-40B4-BE49-F238E27FC236}">
                <a16:creationId xmlns:a16="http://schemas.microsoft.com/office/drawing/2014/main" id="{E308FCEE-05BF-4AC2-BD60-6386D09F63E1}"/>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A2C07A5D-0A86-4EF0-9EE1-7BC87D4C196D}"/>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D8F72C8F-0EA9-47E9-9C0D-C2912F437AFC}"/>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33</a:t>
            </a:fld>
            <a:endParaRPr lang="tr-TR" b="1" dirty="0"/>
          </a:p>
        </p:txBody>
      </p:sp>
      <p:sp>
        <p:nvSpPr>
          <p:cNvPr id="7" name="Dikdörtgen 6">
            <a:extLst>
              <a:ext uri="{FF2B5EF4-FFF2-40B4-BE49-F238E27FC236}">
                <a16:creationId xmlns:a16="http://schemas.microsoft.com/office/drawing/2014/main" id="{F6586F71-DCEE-40ED-B0A8-CBCD2F848000}"/>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928690AB-12F7-4F9F-ADFC-B3619820A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AB7FBBF0-5221-4AF1-AC5A-7821AC09B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09235185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984168473"/>
              </p:ext>
            </p:extLst>
          </p:nvPr>
        </p:nvGraphicFramePr>
        <p:xfrm>
          <a:off x="78058" y="1789889"/>
          <a:ext cx="11954109" cy="5045240"/>
        </p:xfrm>
        <a:graphic>
          <a:graphicData uri="http://schemas.openxmlformats.org/drawingml/2006/table">
            <a:tbl>
              <a:tblPr/>
              <a:tblGrid>
                <a:gridCol w="377781">
                  <a:extLst>
                    <a:ext uri="{9D8B030D-6E8A-4147-A177-3AD203B41FA5}">
                      <a16:colId xmlns:a16="http://schemas.microsoft.com/office/drawing/2014/main" val="225235483"/>
                    </a:ext>
                  </a:extLst>
                </a:gridCol>
                <a:gridCol w="715090">
                  <a:extLst>
                    <a:ext uri="{9D8B030D-6E8A-4147-A177-3AD203B41FA5}">
                      <a16:colId xmlns:a16="http://schemas.microsoft.com/office/drawing/2014/main" val="900852563"/>
                    </a:ext>
                  </a:extLst>
                </a:gridCol>
                <a:gridCol w="701594">
                  <a:extLst>
                    <a:ext uri="{9D8B030D-6E8A-4147-A177-3AD203B41FA5}">
                      <a16:colId xmlns:a16="http://schemas.microsoft.com/office/drawing/2014/main" val="2323560525"/>
                    </a:ext>
                  </a:extLst>
                </a:gridCol>
                <a:gridCol w="971439">
                  <a:extLst>
                    <a:ext uri="{9D8B030D-6E8A-4147-A177-3AD203B41FA5}">
                      <a16:colId xmlns:a16="http://schemas.microsoft.com/office/drawing/2014/main" val="3634133509"/>
                    </a:ext>
                  </a:extLst>
                </a:gridCol>
                <a:gridCol w="1418033">
                  <a:extLst>
                    <a:ext uri="{9D8B030D-6E8A-4147-A177-3AD203B41FA5}">
                      <a16:colId xmlns:a16="http://schemas.microsoft.com/office/drawing/2014/main" val="3974576382"/>
                    </a:ext>
                  </a:extLst>
                </a:gridCol>
                <a:gridCol w="727642">
                  <a:extLst>
                    <a:ext uri="{9D8B030D-6E8A-4147-A177-3AD203B41FA5}">
                      <a16:colId xmlns:a16="http://schemas.microsoft.com/office/drawing/2014/main" val="2520886406"/>
                    </a:ext>
                  </a:extLst>
                </a:gridCol>
                <a:gridCol w="876585">
                  <a:extLst>
                    <a:ext uri="{9D8B030D-6E8A-4147-A177-3AD203B41FA5}">
                      <a16:colId xmlns:a16="http://schemas.microsoft.com/office/drawing/2014/main" val="3573699613"/>
                    </a:ext>
                  </a:extLst>
                </a:gridCol>
                <a:gridCol w="553182">
                  <a:extLst>
                    <a:ext uri="{9D8B030D-6E8A-4147-A177-3AD203B41FA5}">
                      <a16:colId xmlns:a16="http://schemas.microsoft.com/office/drawing/2014/main" val="3156289261"/>
                    </a:ext>
                  </a:extLst>
                </a:gridCol>
                <a:gridCol w="539689">
                  <a:extLst>
                    <a:ext uri="{9D8B030D-6E8A-4147-A177-3AD203B41FA5}">
                      <a16:colId xmlns:a16="http://schemas.microsoft.com/office/drawing/2014/main" val="1294949782"/>
                    </a:ext>
                  </a:extLst>
                </a:gridCol>
                <a:gridCol w="1603784">
                  <a:extLst>
                    <a:ext uri="{9D8B030D-6E8A-4147-A177-3AD203B41FA5}">
                      <a16:colId xmlns:a16="http://schemas.microsoft.com/office/drawing/2014/main" val="339225932"/>
                    </a:ext>
                  </a:extLst>
                </a:gridCol>
                <a:gridCol w="1338340">
                  <a:extLst>
                    <a:ext uri="{9D8B030D-6E8A-4147-A177-3AD203B41FA5}">
                      <a16:colId xmlns:a16="http://schemas.microsoft.com/office/drawing/2014/main" val="2890293463"/>
                    </a:ext>
                  </a:extLst>
                </a:gridCol>
                <a:gridCol w="922546">
                  <a:extLst>
                    <a:ext uri="{9D8B030D-6E8A-4147-A177-3AD203B41FA5}">
                      <a16:colId xmlns:a16="http://schemas.microsoft.com/office/drawing/2014/main" val="1123484709"/>
                    </a:ext>
                  </a:extLst>
                </a:gridCol>
                <a:gridCol w="1208404">
                  <a:extLst>
                    <a:ext uri="{9D8B030D-6E8A-4147-A177-3AD203B41FA5}">
                      <a16:colId xmlns:a16="http://schemas.microsoft.com/office/drawing/2014/main" val="3124349549"/>
                    </a:ext>
                  </a:extLst>
                </a:gridCol>
              </a:tblGrid>
              <a:tr h="193424">
                <a:tc gridSpan="13">
                  <a:txBody>
                    <a:bodyPr/>
                    <a:lstStyle/>
                    <a:p>
                      <a:pPr algn="l" fontAlgn="b"/>
                      <a:r>
                        <a:rPr lang="tr-TR" sz="1400" b="1" i="0" u="none" strike="noStrike" dirty="0">
                          <a:solidFill>
                            <a:srgbClr val="000000"/>
                          </a:solidFill>
                          <a:effectLst/>
                          <a:latin typeface="Times New Roman" panose="02020603050405020304" pitchFamily="18" charset="0"/>
                        </a:rPr>
                        <a:t>EK-2 Birim Risk Kayıt Formu</a:t>
                      </a:r>
                    </a:p>
                  </a:txBody>
                  <a:tcPr marL="6739" marR="6739" marT="6739"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71112138"/>
                  </a:ext>
                </a:extLst>
              </a:tr>
              <a:tr h="273782">
                <a:tc gridSpan="13">
                  <a:txBody>
                    <a:bodyPr/>
                    <a:lstStyle/>
                    <a:p>
                      <a:pPr algn="ctr" fontAlgn="ctr"/>
                      <a:r>
                        <a:rPr lang="tr-TR" sz="2000" b="1" i="0" u="none" strike="noStrike" dirty="0">
                          <a:solidFill>
                            <a:srgbClr val="000000"/>
                          </a:solidFill>
                          <a:effectLst/>
                          <a:latin typeface="Times New Roman" panose="02020603050405020304" pitchFamily="18" charset="0"/>
                        </a:rPr>
                        <a:t>RİSK KAYIT FORMU</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34061881"/>
                  </a:ext>
                </a:extLst>
              </a:tr>
              <a:tr h="235262">
                <a:tc gridSpan="13">
                  <a:txBody>
                    <a:bodyPr/>
                    <a:lstStyle/>
                    <a:p>
                      <a:pPr algn="ctr" fontAlgn="b"/>
                      <a:r>
                        <a:rPr lang="tr-TR" sz="800" b="1" i="0" u="none" strike="noStrike" dirty="0">
                          <a:solidFill>
                            <a:srgbClr val="000000"/>
                          </a:solidFill>
                          <a:effectLst/>
                          <a:latin typeface="Times New Roman" panose="02020603050405020304" pitchFamily="18" charset="0"/>
                        </a:rPr>
                        <a:t> ………………………………………………………………..</a:t>
                      </a:r>
                      <a:r>
                        <a:rPr lang="tr-TR" sz="1600" b="1" i="0" u="none" strike="noStrike" dirty="0">
                          <a:solidFill>
                            <a:srgbClr val="000000"/>
                          </a:solidFill>
                          <a:effectLst/>
                          <a:latin typeface="Times New Roman" panose="02020603050405020304" pitchFamily="18" charset="0"/>
                        </a:rPr>
                        <a:t>DEKANLIĞI/MÜDÜRLÜĞÜ/DAİRE BAŞKANLIĞI/MERKEZİ</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94624535"/>
                  </a:ext>
                </a:extLst>
              </a:tr>
              <a:tr h="1318435">
                <a:tc>
                  <a:txBody>
                    <a:bodyPr/>
                    <a:lstStyle/>
                    <a:p>
                      <a:pPr algn="ctr" fontAlgn="ctr"/>
                      <a:r>
                        <a:rPr lang="tr-TR" sz="1400" b="1" i="0" u="none" strike="noStrike" dirty="0">
                          <a:solidFill>
                            <a:srgbClr val="000000"/>
                          </a:solidFill>
                          <a:effectLst/>
                          <a:latin typeface="Times New Roman" panose="02020603050405020304" pitchFamily="18" charset="0"/>
                        </a:rPr>
                        <a:t>Sıra</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No</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İlgili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Stratejik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Amaç</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İlgili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Stratejik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Hedefi</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İlgili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Performans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Hedefi</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Tespit Edilen Risk</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Riskin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Türü (İç/Dış Risk</a:t>
                      </a:r>
                      <a:r>
                        <a:rPr lang="tr-TR" sz="800" b="1" i="0" u="none" strike="noStrike" dirty="0">
                          <a:solidFill>
                            <a:srgbClr val="000000"/>
                          </a:solidFill>
                          <a:effectLst/>
                          <a:latin typeface="Times New Roman" panose="02020603050405020304" pitchFamily="18" charset="0"/>
                        </a:rPr>
                        <a:t>)</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Risk Düzeyi</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(Stratejik / Program/</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Faaliyet Düzeyi</a:t>
                      </a:r>
                      <a:r>
                        <a:rPr lang="tr-TR" sz="800" b="1" i="0" u="none" strike="noStrike" dirty="0">
                          <a:solidFill>
                            <a:srgbClr val="000000"/>
                          </a:solidFill>
                          <a:effectLst/>
                          <a:latin typeface="Times New Roman" panose="02020603050405020304" pitchFamily="18" charset="0"/>
                        </a:rPr>
                        <a:t>)</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Riskin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Puanı</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Riskin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Rengi</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Riskin Çözümü İçin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Öneriler</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Riskin Çözümü İçin Yapılacak Eylemin Faydası Maliyetinden Yüksek mi?</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Düşük mü?</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Riskin Kontrol Altına Alınması İçin Öngörülen Süre</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dirty="0">
                          <a:solidFill>
                            <a:srgbClr val="000000"/>
                          </a:solidFill>
                          <a:effectLst/>
                          <a:latin typeface="Times New Roman" panose="02020603050405020304" pitchFamily="18" charset="0"/>
                        </a:rPr>
                        <a:t>Değerlendirme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Periyodu</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83869625"/>
                  </a:ext>
                </a:extLst>
              </a:tr>
              <a:tr h="465861">
                <a:tc>
                  <a:txBody>
                    <a:bodyPr/>
                    <a:lstStyle/>
                    <a:p>
                      <a:pPr algn="ctr" fontAlgn="ctr"/>
                      <a:r>
                        <a:rPr lang="tr-TR" sz="800" b="1" i="0" u="none" strike="noStrike" dirty="0">
                          <a:solidFill>
                            <a:srgbClr val="000000"/>
                          </a:solidFill>
                          <a:effectLst/>
                          <a:latin typeface="Times New Roman" panose="02020603050405020304" pitchFamily="18" charset="0"/>
                        </a:rPr>
                        <a:t>1</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0" i="0" u="none" strike="noStrike" dirty="0">
                          <a:solidFill>
                            <a:srgbClr val="000000"/>
                          </a:solidFill>
                          <a:effectLst/>
                          <a:latin typeface="Times New Roman" panose="02020603050405020304" pitchFamily="18" charset="0"/>
                        </a:rPr>
                        <a:t>6 ay</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16881002"/>
                  </a:ext>
                </a:extLst>
              </a:tr>
              <a:tr h="465861">
                <a:tc>
                  <a:txBody>
                    <a:bodyPr/>
                    <a:lstStyle/>
                    <a:p>
                      <a:pPr algn="ctr" fontAlgn="ctr"/>
                      <a:r>
                        <a:rPr lang="tr-TR" sz="800" b="1" i="0" u="none" strike="noStrike">
                          <a:solidFill>
                            <a:srgbClr val="000000"/>
                          </a:solidFill>
                          <a:effectLst/>
                          <a:latin typeface="Times New Roman" panose="02020603050405020304" pitchFamily="18" charset="0"/>
                        </a:rPr>
                        <a:t>2</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7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0" i="0" u="none" strike="noStrike" dirty="0">
                          <a:solidFill>
                            <a:srgbClr val="000000"/>
                          </a:solidFill>
                          <a:effectLst/>
                          <a:latin typeface="Times New Roman" panose="02020603050405020304" pitchFamily="18" charset="0"/>
                        </a:rPr>
                        <a:t>6 ay</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4230818"/>
                  </a:ext>
                </a:extLst>
              </a:tr>
              <a:tr h="465861">
                <a:tc>
                  <a:txBody>
                    <a:bodyPr/>
                    <a:lstStyle/>
                    <a:p>
                      <a:pPr algn="ctr" fontAlgn="ctr"/>
                      <a:r>
                        <a:rPr lang="tr-TR" sz="800" b="1" i="0" u="none" strike="noStrike">
                          <a:solidFill>
                            <a:srgbClr val="000000"/>
                          </a:solidFill>
                          <a:effectLst/>
                          <a:latin typeface="Times New Roman" panose="02020603050405020304" pitchFamily="18" charset="0"/>
                        </a:rPr>
                        <a:t>3</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0" i="0" u="none" strike="noStrike" dirty="0">
                          <a:solidFill>
                            <a:srgbClr val="000000"/>
                          </a:solidFill>
                          <a:effectLst/>
                          <a:latin typeface="Times New Roman" panose="02020603050405020304" pitchFamily="18" charset="0"/>
                        </a:rPr>
                        <a:t>6 ay</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75262048"/>
                  </a:ext>
                </a:extLst>
              </a:tr>
              <a:tr h="465861">
                <a:tc>
                  <a:txBody>
                    <a:bodyPr/>
                    <a:lstStyle/>
                    <a:p>
                      <a:pPr algn="ctr" fontAlgn="ctr"/>
                      <a:r>
                        <a:rPr lang="tr-TR" sz="800" b="1" i="0" u="none" strike="noStrike">
                          <a:solidFill>
                            <a:srgbClr val="000000"/>
                          </a:solidFill>
                          <a:effectLst/>
                          <a:latin typeface="Times New Roman" panose="02020603050405020304" pitchFamily="18" charset="0"/>
                        </a:rPr>
                        <a:t>4</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0" i="0" u="none" strike="noStrike" dirty="0">
                          <a:solidFill>
                            <a:srgbClr val="000000"/>
                          </a:solidFill>
                          <a:effectLst/>
                          <a:latin typeface="Times New Roman" panose="02020603050405020304" pitchFamily="18" charset="0"/>
                        </a:rPr>
                        <a:t>6 ay</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47300342"/>
                  </a:ext>
                </a:extLst>
              </a:tr>
              <a:tr h="465861">
                <a:tc>
                  <a:txBody>
                    <a:bodyPr/>
                    <a:lstStyle/>
                    <a:p>
                      <a:pPr algn="ctr" fontAlgn="ctr"/>
                      <a:r>
                        <a:rPr lang="tr-TR" sz="800" b="1" i="0" u="none" strike="noStrike">
                          <a:solidFill>
                            <a:srgbClr val="000000"/>
                          </a:solidFill>
                          <a:effectLst/>
                          <a:latin typeface="Times New Roman" panose="02020603050405020304" pitchFamily="18" charset="0"/>
                        </a:rPr>
                        <a:t>5</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tr-TR" sz="800" b="0" i="0" u="none" strike="noStrike" dirty="0">
                          <a:solidFill>
                            <a:srgbClr val="000000"/>
                          </a:solidFill>
                          <a:effectLst/>
                          <a:latin typeface="Times New Roman" panose="02020603050405020304" pitchFamily="18"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0" i="0" u="none" strike="noStrike" dirty="0">
                          <a:solidFill>
                            <a:srgbClr val="000000"/>
                          </a:solidFill>
                          <a:effectLst/>
                          <a:latin typeface="Times New Roman" panose="02020603050405020304" pitchFamily="18" charset="0"/>
                        </a:rPr>
                        <a:t>6 ay</a:t>
                      </a:r>
                    </a:p>
                  </a:txBody>
                  <a:tcPr marL="6739" marR="6739" marT="6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70691013"/>
                  </a:ext>
                </a:extLst>
              </a:tr>
              <a:tr h="380926">
                <a:tc gridSpan="13">
                  <a:txBody>
                    <a:bodyPr/>
                    <a:lstStyle/>
                    <a:p>
                      <a:pPr algn="l" fontAlgn="b"/>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*Riskin rengini bulmak için EK-6'ya bakınız.</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25454104"/>
                  </a:ext>
                </a:extLst>
              </a:tr>
            </a:tbl>
          </a:graphicData>
        </a:graphic>
      </p:graphicFrame>
      <p:sp>
        <p:nvSpPr>
          <p:cNvPr id="3" name="Date Placeholder 3">
            <a:extLst>
              <a:ext uri="{FF2B5EF4-FFF2-40B4-BE49-F238E27FC236}">
                <a16:creationId xmlns:a16="http://schemas.microsoft.com/office/drawing/2014/main" id="{90E05C8F-477B-4150-86A7-D1931E3CD83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4" name="Footer Placeholder 4">
            <a:extLst>
              <a:ext uri="{FF2B5EF4-FFF2-40B4-BE49-F238E27FC236}">
                <a16:creationId xmlns:a16="http://schemas.microsoft.com/office/drawing/2014/main" id="{1D8A7AA4-10FD-4C4C-9A6B-13E1E28C5AA1}"/>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9765ACBF-E22E-4444-8390-05A5396256DD}"/>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34</a:t>
            </a:fld>
            <a:endParaRPr lang="tr-TR" b="1" dirty="0"/>
          </a:p>
        </p:txBody>
      </p:sp>
      <p:sp>
        <p:nvSpPr>
          <p:cNvPr id="7" name="Dikdörtgen 6">
            <a:extLst>
              <a:ext uri="{FF2B5EF4-FFF2-40B4-BE49-F238E27FC236}">
                <a16:creationId xmlns:a16="http://schemas.microsoft.com/office/drawing/2014/main" id="{BF7EEB3E-EF21-48A4-A2DB-93B73EE43865}"/>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44B6C377-E229-4351-ABFF-01D8F4A66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A6D47F67-59FA-4AC3-A975-CE7BB5F77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33851441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53439439"/>
              </p:ext>
            </p:extLst>
          </p:nvPr>
        </p:nvGraphicFramePr>
        <p:xfrm>
          <a:off x="267629" y="1628189"/>
          <a:ext cx="11753385" cy="4980004"/>
        </p:xfrm>
        <a:graphic>
          <a:graphicData uri="http://schemas.openxmlformats.org/drawingml/2006/table">
            <a:tbl>
              <a:tblPr/>
              <a:tblGrid>
                <a:gridCol w="1789322">
                  <a:extLst>
                    <a:ext uri="{9D8B030D-6E8A-4147-A177-3AD203B41FA5}">
                      <a16:colId xmlns:a16="http://schemas.microsoft.com/office/drawing/2014/main" val="4112146402"/>
                    </a:ext>
                  </a:extLst>
                </a:gridCol>
                <a:gridCol w="6854682">
                  <a:extLst>
                    <a:ext uri="{9D8B030D-6E8A-4147-A177-3AD203B41FA5}">
                      <a16:colId xmlns:a16="http://schemas.microsoft.com/office/drawing/2014/main" val="2571121765"/>
                    </a:ext>
                  </a:extLst>
                </a:gridCol>
                <a:gridCol w="513113">
                  <a:extLst>
                    <a:ext uri="{9D8B030D-6E8A-4147-A177-3AD203B41FA5}">
                      <a16:colId xmlns:a16="http://schemas.microsoft.com/office/drawing/2014/main" val="593447426"/>
                    </a:ext>
                  </a:extLst>
                </a:gridCol>
                <a:gridCol w="1298134">
                  <a:extLst>
                    <a:ext uri="{9D8B030D-6E8A-4147-A177-3AD203B41FA5}">
                      <a16:colId xmlns:a16="http://schemas.microsoft.com/office/drawing/2014/main" val="2783268537"/>
                    </a:ext>
                  </a:extLst>
                </a:gridCol>
                <a:gridCol w="1298134">
                  <a:extLst>
                    <a:ext uri="{9D8B030D-6E8A-4147-A177-3AD203B41FA5}">
                      <a16:colId xmlns:a16="http://schemas.microsoft.com/office/drawing/2014/main" val="3020241001"/>
                    </a:ext>
                  </a:extLst>
                </a:gridCol>
              </a:tblGrid>
              <a:tr h="207091">
                <a:tc gridSpan="2">
                  <a:txBody>
                    <a:bodyPr/>
                    <a:lstStyle/>
                    <a:p>
                      <a:pPr algn="l" fontAlgn="b"/>
                      <a:r>
                        <a:rPr lang="tr-TR" sz="1400" b="1" i="0" u="none" strike="noStrike" dirty="0">
                          <a:solidFill>
                            <a:srgbClr val="000000"/>
                          </a:solidFill>
                          <a:effectLst/>
                          <a:latin typeface="Times New Roman" panose="02020603050405020304" pitchFamily="18" charset="0"/>
                        </a:rPr>
                        <a:t>EK-3 Risk Olasılık Değerlendirme Skalası</a:t>
                      </a: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a:noFill/>
                    </a:lnT>
                    <a:lnB>
                      <a:noFill/>
                    </a:lnB>
                    <a:solidFill>
                      <a:srgbClr val="F2F2F2">
                        <a:alpha val="0"/>
                      </a:srgbClr>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a:noFill/>
                    </a:lnT>
                    <a:lnB>
                      <a:noFill/>
                    </a:lnB>
                    <a:solidFill>
                      <a:srgbClr val="F2F2F2">
                        <a:alpha val="0"/>
                      </a:srgbClr>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a:noFill/>
                    </a:lnT>
                    <a:lnB>
                      <a:noFill/>
                    </a:lnB>
                    <a:solidFill>
                      <a:srgbClr val="F2F2F2">
                        <a:alpha val="6000"/>
                      </a:srgbClr>
                    </a:solidFill>
                  </a:tcPr>
                </a:tc>
                <a:extLst>
                  <a:ext uri="{0D108BD9-81ED-4DB2-BD59-A6C34878D82A}">
                    <a16:rowId xmlns:a16="http://schemas.microsoft.com/office/drawing/2014/main" val="3826932070"/>
                  </a:ext>
                </a:extLst>
              </a:tr>
              <a:tr h="220242">
                <a:tc gridSpan="2">
                  <a:txBody>
                    <a:bodyPr/>
                    <a:lstStyle/>
                    <a:p>
                      <a:pPr algn="ctr" fontAlgn="ctr"/>
                      <a:r>
                        <a:rPr lang="tr-TR" sz="1400" b="1" i="0" u="none" strike="noStrike" dirty="0">
                          <a:solidFill>
                            <a:srgbClr val="000000"/>
                          </a:solidFill>
                          <a:effectLst/>
                          <a:latin typeface="Times New Roman" panose="02020603050405020304" pitchFamily="18" charset="0"/>
                        </a:rPr>
                        <a:t>OLASILIK DEĞERLENDİRME SKALASI</a:t>
                      </a:r>
                    </a:p>
                  </a:txBody>
                  <a:tcPr marL="6103" marR="6103" marT="6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a:noFill/>
                    </a:lnT>
                    <a:lnB>
                      <a:noFill/>
                    </a:lnB>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a:noFill/>
                    </a:lnT>
                    <a:lnB>
                      <a:noFill/>
                    </a:lnB>
                    <a:solidFill>
                      <a:srgbClr val="F2F2F2">
                        <a:alpha val="14000"/>
                      </a:srgbClr>
                    </a:solidFill>
                  </a:tcPr>
                </a:tc>
                <a:extLst>
                  <a:ext uri="{0D108BD9-81ED-4DB2-BD59-A6C34878D82A}">
                    <a16:rowId xmlns:a16="http://schemas.microsoft.com/office/drawing/2014/main" val="1258455659"/>
                  </a:ext>
                </a:extLst>
              </a:tr>
              <a:tr h="332490">
                <a:tc rowSpan="5">
                  <a:txBody>
                    <a:bodyPr/>
                    <a:lstStyle/>
                    <a:p>
                      <a:pPr algn="ctr" fontAlgn="ctr"/>
                      <a:r>
                        <a:rPr lang="tr-TR" sz="1600" b="1" i="0" u="none" strike="noStrike" dirty="0">
                          <a:solidFill>
                            <a:srgbClr val="000000"/>
                          </a:solidFill>
                          <a:effectLst/>
                          <a:latin typeface="Times New Roman" panose="02020603050405020304" pitchFamily="18" charset="0"/>
                        </a:rPr>
                        <a:t>YÜKSEK</a:t>
                      </a:r>
                      <a:r>
                        <a:rPr lang="tr-TR" sz="700" b="1" i="0" u="none" strike="noStrike" dirty="0">
                          <a:solidFill>
                            <a:srgbClr val="000000"/>
                          </a:solidFill>
                          <a:effectLst/>
                          <a:latin typeface="Times New Roman" panose="02020603050405020304" pitchFamily="18" charset="0"/>
                        </a:rPr>
                        <a:t> </a:t>
                      </a:r>
                      <a:br>
                        <a:rPr lang="tr-TR" sz="7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(7-10)</a:t>
                      </a:r>
                    </a:p>
                  </a:txBody>
                  <a:tcPr marL="6103" marR="6103" marT="61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600" b="0" i="0" u="none" strike="noStrike" dirty="0">
                          <a:solidFill>
                            <a:srgbClr val="000000"/>
                          </a:solidFill>
                          <a:effectLst/>
                          <a:latin typeface="Times New Roman" panose="02020603050405020304" pitchFamily="18" charset="0"/>
                        </a:rPr>
                        <a:t>Risk durumu birçok kez gerçekleşti ve şu anda da gerçekleşiyor.</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787296"/>
                  </a:ext>
                </a:extLst>
              </a:tr>
              <a:tr h="332490">
                <a:tc vMerge="1">
                  <a:txBody>
                    <a:bodyPr/>
                    <a:lstStyle/>
                    <a:p>
                      <a:endParaRPr lang="tr-TR"/>
                    </a:p>
                  </a:txBody>
                  <a:tcPr/>
                </a:tc>
                <a:tc>
                  <a:txBody>
                    <a:bodyPr/>
                    <a:lstStyle/>
                    <a:p>
                      <a:pPr algn="l" fontAlgn="b"/>
                      <a:r>
                        <a:rPr lang="tr-TR" sz="1600" b="0" i="0" u="none" strike="noStrike" dirty="0">
                          <a:solidFill>
                            <a:srgbClr val="000000"/>
                          </a:solidFill>
                          <a:effectLst/>
                          <a:latin typeface="Times New Roman" panose="02020603050405020304" pitchFamily="18" charset="0"/>
                        </a:rPr>
                        <a:t>Riskin meydana geleceği neredeyse kesindir</a:t>
                      </a:r>
                      <a:r>
                        <a:rPr lang="tr-TR" sz="700" b="0" i="0" u="none" strike="noStrike" dirty="0">
                          <a:solidFill>
                            <a:srgbClr val="000000"/>
                          </a:solidFill>
                          <a:effectLst/>
                          <a:latin typeface="Times New Roman" panose="02020603050405020304" pitchFamily="18" charset="0"/>
                        </a:rPr>
                        <a:t>.</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b"/>
                      <a:r>
                        <a:rPr lang="tr-TR" sz="700" b="0" i="0" u="none" strike="noStrike">
                          <a:solidFill>
                            <a:srgbClr val="000000"/>
                          </a:solidFill>
                          <a:effectLst/>
                          <a:latin typeface="Calibri" panose="020F0502020204030204" pitchFamily="34" charset="0"/>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ctr" fontAlgn="ctr"/>
                      <a:r>
                        <a:rPr lang="tr-TR" sz="1600" b="0" i="0" u="none" strike="noStrike" dirty="0">
                          <a:solidFill>
                            <a:srgbClr val="000000"/>
                          </a:solidFill>
                          <a:effectLst/>
                          <a:latin typeface="Times New Roman" panose="02020603050405020304" pitchFamily="18" charset="0"/>
                        </a:rPr>
                        <a:t>Yüksek Risk (Kırmızı)</a:t>
                      </a:r>
                      <a:br>
                        <a:rPr lang="tr-TR" sz="1600" b="0" i="0" u="none" strike="noStrike" dirty="0">
                          <a:solidFill>
                            <a:srgbClr val="000000"/>
                          </a:solidFill>
                          <a:effectLst/>
                          <a:latin typeface="Times New Roman" panose="02020603050405020304" pitchFamily="18" charset="0"/>
                        </a:rPr>
                      </a:br>
                      <a:r>
                        <a:rPr lang="tr-TR" sz="1600" b="0" i="0" u="none" strike="noStrike" dirty="0">
                          <a:solidFill>
                            <a:srgbClr val="000000"/>
                          </a:solidFill>
                          <a:effectLst/>
                          <a:latin typeface="Times New Roman" panose="02020603050405020304" pitchFamily="18" charset="0"/>
                        </a:rPr>
                        <a:t>7-10 arası </a:t>
                      </a:r>
                    </a:p>
                  </a:txBody>
                  <a:tcPr marL="6103" marR="6103" marT="6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526171"/>
                  </a:ext>
                </a:extLst>
              </a:tr>
              <a:tr h="363548">
                <a:tc vMerge="1">
                  <a:txBody>
                    <a:bodyPr/>
                    <a:lstStyle/>
                    <a:p>
                      <a:endParaRPr lang="tr-TR"/>
                    </a:p>
                  </a:txBody>
                  <a:tcPr/>
                </a:tc>
                <a:tc>
                  <a:txBody>
                    <a:bodyPr/>
                    <a:lstStyle/>
                    <a:p>
                      <a:pPr algn="l" fontAlgn="b"/>
                      <a:r>
                        <a:rPr lang="tr-TR" sz="1600" b="0" i="0" u="none" strike="noStrike" dirty="0">
                          <a:solidFill>
                            <a:srgbClr val="000000"/>
                          </a:solidFill>
                          <a:effectLst/>
                          <a:latin typeface="Times New Roman" panose="02020603050405020304" pitchFamily="18" charset="0"/>
                        </a:rPr>
                        <a:t>Risk durumu birçok kez gerçekleşti</a:t>
                      </a:r>
                      <a:r>
                        <a:rPr lang="tr-TR" sz="700" b="0" i="0" u="none" strike="noStrike" dirty="0">
                          <a:solidFill>
                            <a:srgbClr val="000000"/>
                          </a:solidFill>
                          <a:effectLst/>
                          <a:latin typeface="Times New Roman" panose="02020603050405020304" pitchFamily="18" charset="0"/>
                        </a:rPr>
                        <a:t>.</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517339852"/>
                  </a:ext>
                </a:extLst>
              </a:tr>
              <a:tr h="332490">
                <a:tc vMerge="1">
                  <a:txBody>
                    <a:bodyPr/>
                    <a:lstStyle/>
                    <a:p>
                      <a:endParaRPr lang="tr-TR"/>
                    </a:p>
                  </a:txBody>
                  <a:tcPr/>
                </a:tc>
                <a:tc>
                  <a:txBody>
                    <a:bodyPr/>
                    <a:lstStyle/>
                    <a:p>
                      <a:pPr algn="l" fontAlgn="b"/>
                      <a:r>
                        <a:rPr lang="es-ES" sz="1600" b="0" i="0" u="none" strike="noStrike" dirty="0">
                          <a:solidFill>
                            <a:srgbClr val="000000"/>
                          </a:solidFill>
                          <a:effectLst/>
                          <a:latin typeface="Times New Roman" panose="02020603050405020304" pitchFamily="18" charset="0"/>
                        </a:rPr>
                        <a:t>Ortam gerçekleşmesi için son derece uygun</a:t>
                      </a:r>
                      <a:r>
                        <a:rPr lang="es-ES" sz="700" b="0" i="0" u="none" strike="noStrike" dirty="0">
                          <a:solidFill>
                            <a:srgbClr val="000000"/>
                          </a:solidFill>
                          <a:effectLst/>
                          <a:latin typeface="Times New Roman" panose="02020603050405020304" pitchFamily="18" charset="0"/>
                        </a:rPr>
                        <a:t>.</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dirty="0">
                        <a:solidFill>
                          <a:srgbClr val="000000"/>
                        </a:solidFill>
                        <a:effectLst/>
                        <a:latin typeface="Times New Roman" panose="02020603050405020304" pitchFamily="18"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8905094"/>
                  </a:ext>
                </a:extLst>
              </a:tr>
              <a:tr h="332490">
                <a:tc vMerge="1">
                  <a:txBody>
                    <a:bodyPr/>
                    <a:lstStyle/>
                    <a:p>
                      <a:endParaRPr lang="tr-TR"/>
                    </a:p>
                  </a:txBody>
                  <a:tcPr/>
                </a:tc>
                <a:tc>
                  <a:txBody>
                    <a:bodyPr/>
                    <a:lstStyle/>
                    <a:p>
                      <a:pPr algn="l" fontAlgn="b"/>
                      <a:r>
                        <a:rPr lang="fi-FI" sz="1600" b="0" i="0" u="none" strike="noStrike" dirty="0">
                          <a:solidFill>
                            <a:srgbClr val="000000"/>
                          </a:solidFill>
                          <a:effectLst/>
                          <a:latin typeface="Times New Roman" panose="02020603050405020304" pitchFamily="18" charset="0"/>
                        </a:rPr>
                        <a:t>Riskin meydana gelme ihtimali yüksektir</a:t>
                      </a:r>
                      <a:r>
                        <a:rPr lang="fi-FI" sz="700" b="0" i="0" u="none" strike="noStrike" dirty="0">
                          <a:solidFill>
                            <a:srgbClr val="000000"/>
                          </a:solidFill>
                          <a:effectLst/>
                          <a:latin typeface="Times New Roman" panose="02020603050405020304" pitchFamily="18" charset="0"/>
                        </a:rPr>
                        <a:t>.</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dirty="0">
                        <a:solidFill>
                          <a:srgbClr val="000000"/>
                        </a:solidFill>
                        <a:effectLst/>
                        <a:latin typeface="Times New Roman" panose="02020603050405020304" pitchFamily="18" charset="0"/>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154963"/>
                  </a:ext>
                </a:extLst>
              </a:tr>
              <a:tr h="332490">
                <a:tc rowSpan="3">
                  <a:txBody>
                    <a:bodyPr/>
                    <a:lstStyle/>
                    <a:p>
                      <a:pPr algn="ctr" fontAlgn="ctr"/>
                      <a:r>
                        <a:rPr lang="tr-TR" sz="1600" b="1" i="0" u="none" strike="noStrike" dirty="0">
                          <a:solidFill>
                            <a:srgbClr val="000000"/>
                          </a:solidFill>
                          <a:effectLst/>
                          <a:latin typeface="Times New Roman" panose="02020603050405020304" pitchFamily="18" charset="0"/>
                        </a:rPr>
                        <a:t>ORTA </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(4-6)</a:t>
                      </a:r>
                    </a:p>
                  </a:txBody>
                  <a:tcPr marL="6103" marR="6103" marT="61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600" b="0" i="0" u="none" strike="noStrike" dirty="0">
                          <a:solidFill>
                            <a:srgbClr val="000000"/>
                          </a:solidFill>
                          <a:effectLst/>
                          <a:latin typeface="Times New Roman" panose="02020603050405020304" pitchFamily="18" charset="0"/>
                        </a:rPr>
                        <a:t>Risk ancak belirli durumlarda gerçekleşebilir.</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b"/>
                      <a:r>
                        <a:rPr lang="tr-TR" sz="700" b="0" i="0" u="none" strike="noStrike">
                          <a:solidFill>
                            <a:srgbClr val="000000"/>
                          </a:solidFill>
                          <a:effectLst/>
                          <a:latin typeface="Calibri" panose="020F0502020204030204" pitchFamily="34" charset="0"/>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sv-SE" sz="1600" b="0" i="0" u="none" strike="noStrike" dirty="0">
                          <a:solidFill>
                            <a:srgbClr val="000000"/>
                          </a:solidFill>
                          <a:effectLst/>
                          <a:latin typeface="Times New Roman" panose="02020603050405020304" pitchFamily="18" charset="0"/>
                        </a:rPr>
                        <a:t>Orta Risk </a:t>
                      </a:r>
                      <a:br>
                        <a:rPr lang="sv-SE" sz="1600" b="0" i="0" u="none" strike="noStrike" dirty="0">
                          <a:solidFill>
                            <a:srgbClr val="000000"/>
                          </a:solidFill>
                          <a:effectLst/>
                          <a:latin typeface="Times New Roman" panose="02020603050405020304" pitchFamily="18" charset="0"/>
                        </a:rPr>
                      </a:br>
                      <a:r>
                        <a:rPr lang="sv-SE" sz="1600" b="0" i="0" u="none" strike="noStrike" dirty="0">
                          <a:solidFill>
                            <a:srgbClr val="000000"/>
                          </a:solidFill>
                          <a:effectLst/>
                          <a:latin typeface="Times New Roman" panose="02020603050405020304" pitchFamily="18" charset="0"/>
                        </a:rPr>
                        <a:t>(Sarı)</a:t>
                      </a:r>
                      <a:br>
                        <a:rPr lang="sv-SE" sz="1600" b="0" i="0" u="none" strike="noStrike" dirty="0">
                          <a:solidFill>
                            <a:srgbClr val="000000"/>
                          </a:solidFill>
                          <a:effectLst/>
                          <a:latin typeface="Times New Roman" panose="02020603050405020304" pitchFamily="18" charset="0"/>
                        </a:rPr>
                      </a:br>
                      <a:r>
                        <a:rPr lang="sv-SE" sz="1600" b="0" i="0" u="none" strike="noStrike" dirty="0">
                          <a:solidFill>
                            <a:srgbClr val="000000"/>
                          </a:solidFill>
                          <a:effectLst/>
                          <a:latin typeface="Times New Roman" panose="02020603050405020304" pitchFamily="18" charset="0"/>
                        </a:rPr>
                        <a:t>4-6 arası</a:t>
                      </a:r>
                    </a:p>
                  </a:txBody>
                  <a:tcPr marL="6103" marR="6103" marT="6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816201"/>
                  </a:ext>
                </a:extLst>
              </a:tr>
              <a:tr h="363548">
                <a:tc vMerge="1">
                  <a:txBody>
                    <a:bodyPr/>
                    <a:lstStyle/>
                    <a:p>
                      <a:endParaRPr lang="tr-TR"/>
                    </a:p>
                  </a:txBody>
                  <a:tcPr/>
                </a:tc>
                <a:tc>
                  <a:txBody>
                    <a:bodyPr/>
                    <a:lstStyle/>
                    <a:p>
                      <a:pPr algn="l" fontAlgn="b"/>
                      <a:r>
                        <a:rPr lang="tr-TR" sz="1600" b="0" i="0" u="none" strike="noStrike" dirty="0">
                          <a:solidFill>
                            <a:srgbClr val="000000"/>
                          </a:solidFill>
                          <a:effectLst/>
                          <a:latin typeface="Times New Roman" panose="02020603050405020304" pitchFamily="18" charset="0"/>
                        </a:rPr>
                        <a:t>Ortam gerçekleşmesi için uygun olabilir.</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141899523"/>
                  </a:ext>
                </a:extLst>
              </a:tr>
              <a:tr h="332490">
                <a:tc vMerge="1">
                  <a:txBody>
                    <a:bodyPr/>
                    <a:lstStyle/>
                    <a:p>
                      <a:endParaRPr lang="tr-TR"/>
                    </a:p>
                  </a:txBody>
                  <a:tcPr/>
                </a:tc>
                <a:tc>
                  <a:txBody>
                    <a:bodyPr/>
                    <a:lstStyle/>
                    <a:p>
                      <a:pPr algn="l" fontAlgn="b"/>
                      <a:r>
                        <a:rPr lang="tr-TR" sz="1600" b="0" i="0" u="none" strike="noStrike" dirty="0">
                          <a:solidFill>
                            <a:srgbClr val="000000"/>
                          </a:solidFill>
                          <a:effectLst/>
                          <a:latin typeface="Times New Roman" panose="02020603050405020304" pitchFamily="18" charset="0"/>
                        </a:rPr>
                        <a:t>Riskin meydana gelme ihtimali orta derecededir.</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dirty="0">
                        <a:solidFill>
                          <a:srgbClr val="000000"/>
                        </a:solidFill>
                        <a:effectLst/>
                        <a:latin typeface="Times New Roman" panose="02020603050405020304" pitchFamily="18"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6545930"/>
                  </a:ext>
                </a:extLst>
              </a:tr>
              <a:tr h="332490">
                <a:tc rowSpan="5">
                  <a:txBody>
                    <a:bodyPr/>
                    <a:lstStyle/>
                    <a:p>
                      <a:pPr algn="ctr" fontAlgn="ctr"/>
                      <a:r>
                        <a:rPr lang="tr-TR" sz="1600" b="1" i="0" u="none" strike="noStrike" dirty="0">
                          <a:solidFill>
                            <a:srgbClr val="000000"/>
                          </a:solidFill>
                          <a:effectLst/>
                          <a:latin typeface="Times New Roman" panose="02020603050405020304" pitchFamily="18" charset="0"/>
                        </a:rPr>
                        <a:t>DÜŞÜK</a:t>
                      </a:r>
                      <a:r>
                        <a:rPr lang="tr-TR" sz="700" b="1" i="0" u="none" strike="noStrike" dirty="0">
                          <a:solidFill>
                            <a:srgbClr val="000000"/>
                          </a:solidFill>
                          <a:effectLst/>
                          <a:latin typeface="Times New Roman" panose="02020603050405020304" pitchFamily="18" charset="0"/>
                        </a:rPr>
                        <a:t> </a:t>
                      </a:r>
                      <a:br>
                        <a:rPr lang="tr-TR" sz="7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(1-3)</a:t>
                      </a:r>
                    </a:p>
                  </a:txBody>
                  <a:tcPr marL="6103" marR="6103" marT="61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600" b="0" i="0" u="none" strike="noStrike" dirty="0">
                          <a:solidFill>
                            <a:srgbClr val="000000"/>
                          </a:solidFill>
                          <a:effectLst/>
                          <a:latin typeface="Times New Roman" panose="02020603050405020304" pitchFamily="18" charset="0"/>
                        </a:rPr>
                        <a:t>Risk durumu ancak çok özel koşullar altında söz konusu olabilir.</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dirty="0">
                        <a:solidFill>
                          <a:srgbClr val="000000"/>
                        </a:solidFill>
                        <a:effectLst/>
                        <a:latin typeface="Times New Roman" panose="02020603050405020304" pitchFamily="18" charset="0"/>
                      </a:endParaRPr>
                    </a:p>
                  </a:txBody>
                  <a:tcPr marL="6103" marR="6103" marT="610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151571"/>
                  </a:ext>
                </a:extLst>
              </a:tr>
              <a:tr h="332490">
                <a:tc vMerge="1">
                  <a:txBody>
                    <a:bodyPr/>
                    <a:lstStyle/>
                    <a:p>
                      <a:endParaRPr lang="tr-TR"/>
                    </a:p>
                  </a:txBody>
                  <a:tcPr/>
                </a:tc>
                <a:tc>
                  <a:txBody>
                    <a:bodyPr/>
                    <a:lstStyle/>
                    <a:p>
                      <a:pPr algn="l" fontAlgn="b"/>
                      <a:r>
                        <a:rPr lang="tr-TR" sz="1600" b="0" i="0" u="none" strike="noStrike" dirty="0">
                          <a:solidFill>
                            <a:srgbClr val="000000"/>
                          </a:solidFill>
                          <a:effectLst/>
                          <a:latin typeface="Times New Roman" panose="02020603050405020304" pitchFamily="18" charset="0"/>
                        </a:rPr>
                        <a:t>Ortam gerçekleşmesi için uygun değil.</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b"/>
                      <a:r>
                        <a:rPr lang="tr-TR" sz="700" b="0" i="0" u="none" strike="noStrike">
                          <a:solidFill>
                            <a:srgbClr val="000000"/>
                          </a:solidFill>
                          <a:effectLst/>
                          <a:latin typeface="Calibri" panose="020F0502020204030204" pitchFamily="34" charset="0"/>
                        </a:rPr>
                        <a:t> </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tr-TR" sz="1600" b="0" i="0" u="none" strike="noStrike" dirty="0">
                          <a:solidFill>
                            <a:srgbClr val="000000"/>
                          </a:solidFill>
                          <a:effectLst/>
                          <a:latin typeface="Times New Roman" panose="02020603050405020304" pitchFamily="18" charset="0"/>
                        </a:rPr>
                        <a:t>Düşük Risk </a:t>
                      </a:r>
                      <a:br>
                        <a:rPr lang="tr-TR" sz="1600" b="0" i="0" u="none" strike="noStrike" dirty="0">
                          <a:solidFill>
                            <a:srgbClr val="000000"/>
                          </a:solidFill>
                          <a:effectLst/>
                          <a:latin typeface="Times New Roman" panose="02020603050405020304" pitchFamily="18" charset="0"/>
                        </a:rPr>
                      </a:br>
                      <a:r>
                        <a:rPr lang="tr-TR" sz="1600" b="0" i="0" u="none" strike="noStrike" dirty="0">
                          <a:solidFill>
                            <a:srgbClr val="000000"/>
                          </a:solidFill>
                          <a:effectLst/>
                          <a:latin typeface="Times New Roman" panose="02020603050405020304" pitchFamily="18" charset="0"/>
                        </a:rPr>
                        <a:t>(Yeşil) </a:t>
                      </a:r>
                      <a:br>
                        <a:rPr lang="tr-TR" sz="1600" b="0" i="0" u="none" strike="noStrike" dirty="0">
                          <a:solidFill>
                            <a:srgbClr val="000000"/>
                          </a:solidFill>
                          <a:effectLst/>
                          <a:latin typeface="Times New Roman" panose="02020603050405020304" pitchFamily="18" charset="0"/>
                        </a:rPr>
                      </a:br>
                      <a:r>
                        <a:rPr lang="tr-TR" sz="1600" b="0" i="0" u="none" strike="noStrike" dirty="0">
                          <a:solidFill>
                            <a:srgbClr val="000000"/>
                          </a:solidFill>
                          <a:effectLst/>
                          <a:latin typeface="Times New Roman" panose="02020603050405020304" pitchFamily="18" charset="0"/>
                        </a:rPr>
                        <a:t>1-3 arası</a:t>
                      </a:r>
                    </a:p>
                  </a:txBody>
                  <a:tcPr marL="6103" marR="6103" marT="6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993429"/>
                  </a:ext>
                </a:extLst>
              </a:tr>
              <a:tr h="363548">
                <a:tc vMerge="1">
                  <a:txBody>
                    <a:bodyPr/>
                    <a:lstStyle/>
                    <a:p>
                      <a:endParaRPr lang="tr-TR"/>
                    </a:p>
                  </a:txBody>
                  <a:tcPr/>
                </a:tc>
                <a:tc>
                  <a:txBody>
                    <a:bodyPr/>
                    <a:lstStyle/>
                    <a:p>
                      <a:pPr algn="l" fontAlgn="b"/>
                      <a:r>
                        <a:rPr lang="fi-FI" sz="1600" b="0" i="0" u="none" strike="noStrike" dirty="0">
                          <a:solidFill>
                            <a:srgbClr val="000000"/>
                          </a:solidFill>
                          <a:effectLst/>
                          <a:latin typeface="Times New Roman" panose="02020603050405020304" pitchFamily="18" charset="0"/>
                        </a:rPr>
                        <a:t>Riskin meydana gelme ihtimali düşüktür.</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868987060"/>
                  </a:ext>
                </a:extLst>
              </a:tr>
              <a:tr h="332490">
                <a:tc vMerge="1">
                  <a:txBody>
                    <a:bodyPr/>
                    <a:lstStyle/>
                    <a:p>
                      <a:endParaRPr lang="tr-TR"/>
                    </a:p>
                  </a:txBody>
                  <a:tcPr/>
                </a:tc>
                <a:tc>
                  <a:txBody>
                    <a:bodyPr/>
                    <a:lstStyle/>
                    <a:p>
                      <a:pPr algn="l" fontAlgn="b"/>
                      <a:r>
                        <a:rPr lang="tr-TR" sz="1600" b="0" i="0" u="none" strike="noStrike" dirty="0">
                          <a:solidFill>
                            <a:srgbClr val="000000"/>
                          </a:solidFill>
                          <a:effectLst/>
                          <a:latin typeface="Times New Roman" panose="02020603050405020304" pitchFamily="18" charset="0"/>
                        </a:rPr>
                        <a:t>Risk durumunun gerçekleşmesi söz konusu değil.</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74130985"/>
                  </a:ext>
                </a:extLst>
              </a:tr>
              <a:tr h="332490">
                <a:tc vMerge="1">
                  <a:txBody>
                    <a:bodyPr/>
                    <a:lstStyle/>
                    <a:p>
                      <a:endParaRPr lang="tr-TR"/>
                    </a:p>
                  </a:txBody>
                  <a:tcPr/>
                </a:tc>
                <a:tc>
                  <a:txBody>
                    <a:bodyPr/>
                    <a:lstStyle/>
                    <a:p>
                      <a:pPr algn="l" fontAlgn="b"/>
                      <a:r>
                        <a:rPr lang="tr-TR" sz="1600" b="0" i="0" u="none" strike="noStrike" dirty="0">
                          <a:solidFill>
                            <a:srgbClr val="000000"/>
                          </a:solidFill>
                          <a:effectLst/>
                          <a:latin typeface="Times New Roman" panose="02020603050405020304" pitchFamily="18" charset="0"/>
                        </a:rPr>
                        <a:t>Risk çok istisnai durumlarda meydana gelebilir.</a:t>
                      </a:r>
                    </a:p>
                  </a:txBody>
                  <a:tcPr marL="6103" marR="6103" marT="6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solidFill>
                          <a:srgbClr val="000000"/>
                        </a:solidFill>
                        <a:effectLst/>
                        <a:latin typeface="Calibri" panose="020F0502020204030204" pitchFamily="34" charset="0"/>
                      </a:endParaRPr>
                    </a:p>
                  </a:txBody>
                  <a:tcPr marL="6103" marR="6103" marT="6103" marB="0" anchor="b">
                    <a:lnL>
                      <a:noFill/>
                    </a:lnL>
                    <a:lnR>
                      <a:noFill/>
                    </a:lnR>
                    <a:lnT>
                      <a:noFill/>
                    </a:lnT>
                    <a:lnB>
                      <a:noFill/>
                    </a:lnB>
                  </a:tcPr>
                </a:tc>
                <a:tc>
                  <a:txBody>
                    <a:bodyPr/>
                    <a:lstStyle/>
                    <a:p>
                      <a:pPr algn="l" fontAlgn="b"/>
                      <a:endParaRPr lang="tr-TR" sz="700" b="0" i="0" u="none" strike="noStrike" dirty="0">
                        <a:solidFill>
                          <a:srgbClr val="000000"/>
                        </a:solidFill>
                        <a:effectLst/>
                        <a:latin typeface="Calibri" panose="020F0502020204030204" pitchFamily="34" charset="0"/>
                      </a:endParaRPr>
                    </a:p>
                  </a:txBody>
                  <a:tcPr marL="6103" marR="6103" marT="6103" marB="0" anchor="b">
                    <a:lnL>
                      <a:noFill/>
                    </a:lnL>
                    <a:lnR>
                      <a:noFill/>
                    </a:lnR>
                    <a:lnT>
                      <a:noFill/>
                    </a:lnT>
                    <a:lnB>
                      <a:noFill/>
                    </a:lnB>
                  </a:tcPr>
                </a:tc>
                <a:extLst>
                  <a:ext uri="{0D108BD9-81ED-4DB2-BD59-A6C34878D82A}">
                    <a16:rowId xmlns:a16="http://schemas.microsoft.com/office/drawing/2014/main" val="2168751208"/>
                  </a:ext>
                </a:extLst>
              </a:tr>
            </a:tbl>
          </a:graphicData>
        </a:graphic>
      </p:graphicFrame>
      <p:sp>
        <p:nvSpPr>
          <p:cNvPr id="4" name="Date Placeholder 3">
            <a:extLst>
              <a:ext uri="{FF2B5EF4-FFF2-40B4-BE49-F238E27FC236}">
                <a16:creationId xmlns:a16="http://schemas.microsoft.com/office/drawing/2014/main" id="{64011C84-6F21-4831-BA0C-84E74208BAA4}"/>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7EFBB721-53F4-4EFA-90D4-71667C8C9B47}"/>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CC509119-99A6-4D09-BA9B-60873AC197AD}"/>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35</a:t>
            </a:fld>
            <a:endParaRPr lang="tr-TR" b="1" dirty="0"/>
          </a:p>
        </p:txBody>
      </p:sp>
      <p:sp>
        <p:nvSpPr>
          <p:cNvPr id="7" name="Dikdörtgen 6">
            <a:extLst>
              <a:ext uri="{FF2B5EF4-FFF2-40B4-BE49-F238E27FC236}">
                <a16:creationId xmlns:a16="http://schemas.microsoft.com/office/drawing/2014/main" id="{F9F0830B-DF0B-4269-AEA7-45ED1075316B}"/>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8" name="Resim 7">
            <a:extLst>
              <a:ext uri="{FF2B5EF4-FFF2-40B4-BE49-F238E27FC236}">
                <a16:creationId xmlns:a16="http://schemas.microsoft.com/office/drawing/2014/main" id="{45159908-9BA8-47EE-B3DC-5B0B6E34C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E912B272-B4A0-4865-BAC7-3E02AA139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74283547"/>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42DBB6-F3DD-477D-8BA0-797D8655EAD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40B3F1AA-600B-4025-9883-41268918352C}"/>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5F7F750C-E977-4015-9B6C-0D68AC309002}"/>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36</a:t>
            </a:fld>
            <a:endParaRPr lang="tr-TR" b="1" dirty="0"/>
          </a:p>
        </p:txBody>
      </p:sp>
      <p:sp>
        <p:nvSpPr>
          <p:cNvPr id="7" name="Dikdörtgen 6">
            <a:extLst>
              <a:ext uri="{FF2B5EF4-FFF2-40B4-BE49-F238E27FC236}">
                <a16:creationId xmlns:a16="http://schemas.microsoft.com/office/drawing/2014/main" id="{300D0CE4-74BA-4947-8F97-619E59B3E510}"/>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918728962"/>
              </p:ext>
            </p:extLst>
          </p:nvPr>
        </p:nvGraphicFramePr>
        <p:xfrm>
          <a:off x="175314" y="1262372"/>
          <a:ext cx="11753384" cy="5292522"/>
        </p:xfrm>
        <a:graphic>
          <a:graphicData uri="http://schemas.openxmlformats.org/drawingml/2006/table">
            <a:tbl>
              <a:tblPr/>
              <a:tblGrid>
                <a:gridCol w="1074751">
                  <a:extLst>
                    <a:ext uri="{9D8B030D-6E8A-4147-A177-3AD203B41FA5}">
                      <a16:colId xmlns:a16="http://schemas.microsoft.com/office/drawing/2014/main" val="4224996573"/>
                    </a:ext>
                  </a:extLst>
                </a:gridCol>
                <a:gridCol w="8308667">
                  <a:extLst>
                    <a:ext uri="{9D8B030D-6E8A-4147-A177-3AD203B41FA5}">
                      <a16:colId xmlns:a16="http://schemas.microsoft.com/office/drawing/2014/main" val="1526090245"/>
                    </a:ext>
                  </a:extLst>
                </a:gridCol>
                <a:gridCol w="468482">
                  <a:extLst>
                    <a:ext uri="{9D8B030D-6E8A-4147-A177-3AD203B41FA5}">
                      <a16:colId xmlns:a16="http://schemas.microsoft.com/office/drawing/2014/main" val="963620254"/>
                    </a:ext>
                  </a:extLst>
                </a:gridCol>
                <a:gridCol w="950742">
                  <a:extLst>
                    <a:ext uri="{9D8B030D-6E8A-4147-A177-3AD203B41FA5}">
                      <a16:colId xmlns:a16="http://schemas.microsoft.com/office/drawing/2014/main" val="2218289422"/>
                    </a:ext>
                  </a:extLst>
                </a:gridCol>
                <a:gridCol w="950742">
                  <a:extLst>
                    <a:ext uri="{9D8B030D-6E8A-4147-A177-3AD203B41FA5}">
                      <a16:colId xmlns:a16="http://schemas.microsoft.com/office/drawing/2014/main" val="612259300"/>
                    </a:ext>
                  </a:extLst>
                </a:gridCol>
              </a:tblGrid>
              <a:tr h="165197">
                <a:tc gridSpan="2">
                  <a:txBody>
                    <a:bodyPr/>
                    <a:lstStyle/>
                    <a:p>
                      <a:pPr algn="l" fontAlgn="b"/>
                      <a:r>
                        <a:rPr lang="tr-TR" sz="1600" b="1" i="0" u="none" strike="noStrike"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rPr>
                        <a:t>EK- 4 Risk Etki Değerlendirme Skalası</a:t>
                      </a:r>
                    </a:p>
                  </a:txBody>
                  <a:tcPr marL="6257" marR="6257" marT="625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586179104"/>
                  </a:ext>
                </a:extLst>
              </a:tr>
              <a:tr h="218441">
                <a:tc gridSpan="2">
                  <a:txBody>
                    <a:bodyPr/>
                    <a:lstStyle/>
                    <a:p>
                      <a:pPr algn="ctr" fontAlgn="ctr"/>
                      <a:r>
                        <a:rPr lang="tr-TR" sz="1050" b="1" i="0" u="none" strike="noStrike" dirty="0">
                          <a:solidFill>
                            <a:srgbClr val="000000"/>
                          </a:solidFill>
                          <a:effectLst/>
                          <a:latin typeface="Times New Roman" panose="02020603050405020304" pitchFamily="18" charset="0"/>
                        </a:rPr>
                        <a:t>ETKİ DEĞERLENDİRME SKALASI</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3732371173"/>
                  </a:ext>
                </a:extLst>
              </a:tr>
              <a:tr h="378173">
                <a:tc rowSpan="7">
                  <a:txBody>
                    <a:bodyPr/>
                    <a:lstStyle/>
                    <a:p>
                      <a:pPr algn="ctr" fontAlgn="ctr"/>
                      <a:r>
                        <a:rPr lang="tr-TR" sz="1050" b="1" i="0" u="none" strike="noStrike" dirty="0">
                          <a:solidFill>
                            <a:srgbClr val="000000"/>
                          </a:solidFill>
                          <a:effectLst/>
                          <a:latin typeface="Times New Roman" panose="02020603050405020304" pitchFamily="18" charset="0"/>
                        </a:rPr>
                        <a:t>YÜKSEK </a:t>
                      </a:r>
                      <a:br>
                        <a:rPr lang="tr-TR" sz="1050" b="1" i="0" u="none" strike="noStrike" dirty="0">
                          <a:solidFill>
                            <a:srgbClr val="000000"/>
                          </a:solidFill>
                          <a:effectLst/>
                          <a:latin typeface="Times New Roman" panose="02020603050405020304" pitchFamily="18" charset="0"/>
                        </a:rPr>
                      </a:br>
                      <a:r>
                        <a:rPr lang="tr-TR" sz="1050" b="1" i="0" u="none" strike="noStrike" dirty="0">
                          <a:solidFill>
                            <a:srgbClr val="000000"/>
                          </a:solidFill>
                          <a:effectLst/>
                          <a:latin typeface="Times New Roman" panose="02020603050405020304" pitchFamily="18" charset="0"/>
                        </a:rPr>
                        <a:t>(7-10)</a:t>
                      </a:r>
                    </a:p>
                  </a:txBody>
                  <a:tcPr marL="6257" marR="6257" marT="625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 birim amirlerinin ve/veya üst yöneticinin istifa etmesini ya da görevden alınmasını gerektiren bir etkiye sahiptir.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2328589809"/>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Mevzuattan kaynaklanan uyulması gereken önemli sorumluluklar bulunmaktadır.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44974"/>
                  </a:ext>
                </a:extLst>
              </a:tr>
              <a:tr h="378173">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 Üniversitenin kamuoyu nezdindeki itibarı üzerinde kritik ve önemli düzeyde itibar kaybı yaratır.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b"/>
                      <a:r>
                        <a:rPr lang="tr-TR" sz="1050" b="0" i="0" u="none" strike="noStrike">
                          <a:solidFill>
                            <a:srgbClr val="000000"/>
                          </a:solidFill>
                          <a:effectLst/>
                          <a:latin typeface="Calibri" panose="020F0502020204030204" pitchFamily="34" charset="0"/>
                        </a:rPr>
                        <a:t> </a:t>
                      </a: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ctr" fontAlgn="ctr"/>
                      <a:r>
                        <a:rPr lang="tr-TR" sz="1050" b="0" i="0" u="none" strike="noStrike" dirty="0">
                          <a:solidFill>
                            <a:srgbClr val="000000"/>
                          </a:solidFill>
                          <a:effectLst/>
                          <a:latin typeface="Times New Roman" panose="02020603050405020304" pitchFamily="18" charset="0"/>
                        </a:rPr>
                        <a:t>Yüksek Risk (Kırmızı)</a:t>
                      </a:r>
                      <a:br>
                        <a:rPr lang="tr-TR" sz="1050" b="0" i="0" u="none" strike="noStrike" dirty="0">
                          <a:solidFill>
                            <a:srgbClr val="000000"/>
                          </a:solidFill>
                          <a:effectLst/>
                          <a:latin typeface="Times New Roman" panose="02020603050405020304" pitchFamily="18" charset="0"/>
                        </a:rPr>
                      </a:br>
                      <a:r>
                        <a:rPr lang="tr-TR" sz="1050" b="0" i="0" u="none" strike="noStrike" dirty="0">
                          <a:solidFill>
                            <a:srgbClr val="000000"/>
                          </a:solidFill>
                          <a:effectLst/>
                          <a:latin typeface="Times New Roman" panose="02020603050405020304" pitchFamily="18" charset="0"/>
                        </a:rPr>
                        <a:t>7-10 arası </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46509"/>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Doğal nedenlere dayanmayan personel ve öğrenci ölümü veya sakatlanması</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355303308"/>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Uluslararası medyaya olumsuz olarak bir süre yansımak</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6269550"/>
                  </a:ext>
                </a:extLst>
              </a:tr>
              <a:tr h="378173">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 Üniversitedeki bir veya birden fazla birimin faaliyetlerinde kesinti/durma yaşanmasına neden olacak etkiye sahiptir.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3228272890"/>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 üst yönetici memnuniyeti üzerinde olumsuz etkiye sahiptir.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dirty="0">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1940145374"/>
                  </a:ext>
                </a:extLst>
              </a:tr>
              <a:tr h="212248">
                <a:tc rowSpan="6">
                  <a:txBody>
                    <a:bodyPr/>
                    <a:lstStyle/>
                    <a:p>
                      <a:pPr algn="ctr" fontAlgn="ctr"/>
                      <a:r>
                        <a:rPr lang="tr-TR" sz="1050" b="1" i="0" u="none" strike="noStrike" dirty="0">
                          <a:solidFill>
                            <a:srgbClr val="000000"/>
                          </a:solidFill>
                          <a:effectLst/>
                          <a:latin typeface="Times New Roman" panose="02020603050405020304" pitchFamily="18" charset="0"/>
                        </a:rPr>
                        <a:t>ORTA </a:t>
                      </a:r>
                      <a:br>
                        <a:rPr lang="tr-TR" sz="1050" b="1" i="0" u="none" strike="noStrike" dirty="0">
                          <a:solidFill>
                            <a:srgbClr val="000000"/>
                          </a:solidFill>
                          <a:effectLst/>
                          <a:latin typeface="Times New Roman" panose="02020603050405020304" pitchFamily="18" charset="0"/>
                        </a:rPr>
                      </a:br>
                      <a:r>
                        <a:rPr lang="tr-TR" sz="1050" b="1" i="0" u="none" strike="noStrike" dirty="0">
                          <a:solidFill>
                            <a:srgbClr val="000000"/>
                          </a:solidFill>
                          <a:effectLst/>
                          <a:latin typeface="Times New Roman" panose="02020603050405020304" pitchFamily="18" charset="0"/>
                        </a:rPr>
                        <a:t>(4-6)</a:t>
                      </a:r>
                    </a:p>
                  </a:txBody>
                  <a:tcPr marL="6257" marR="6257" marT="625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 personel, öğrenci ve orta düzeye yönetici memnuniyeti üzerinde olumsuz etkiye sahiptir.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3755895396"/>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Mevzuattan kaynaklanan uyulması gereken sorumluluklar bulunmaktadır.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596599"/>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gerçekleşmesinin Üniversitenin kamuoyu nezdindeki itibarı üzerinde etkileri bulunmaktadır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b"/>
                      <a:r>
                        <a:rPr lang="tr-TR" sz="1050" b="0" i="0" u="none" strike="noStrike">
                          <a:solidFill>
                            <a:srgbClr val="000000"/>
                          </a:solidFill>
                          <a:effectLst/>
                          <a:latin typeface="Calibri" panose="020F0502020204030204" pitchFamily="34" charset="0"/>
                        </a:rPr>
                        <a:t> </a:t>
                      </a: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sv-SE" sz="1050" b="0" i="0" u="none" strike="noStrike" dirty="0">
                          <a:solidFill>
                            <a:srgbClr val="000000"/>
                          </a:solidFill>
                          <a:effectLst/>
                          <a:latin typeface="Times New Roman" panose="02020603050405020304" pitchFamily="18" charset="0"/>
                        </a:rPr>
                        <a:t>Orta Risk </a:t>
                      </a:r>
                      <a:br>
                        <a:rPr lang="sv-SE" sz="1050" b="0" i="0" u="none" strike="noStrike" dirty="0">
                          <a:solidFill>
                            <a:srgbClr val="000000"/>
                          </a:solidFill>
                          <a:effectLst/>
                          <a:latin typeface="Times New Roman" panose="02020603050405020304" pitchFamily="18" charset="0"/>
                        </a:rPr>
                      </a:br>
                      <a:r>
                        <a:rPr lang="sv-SE" sz="1050" b="0" i="0" u="none" strike="noStrike" dirty="0">
                          <a:solidFill>
                            <a:srgbClr val="000000"/>
                          </a:solidFill>
                          <a:effectLst/>
                          <a:latin typeface="Times New Roman" panose="02020603050405020304" pitchFamily="18" charset="0"/>
                        </a:rPr>
                        <a:t>(Sarı)</a:t>
                      </a:r>
                      <a:br>
                        <a:rPr lang="sv-SE" sz="1050" b="0" i="0" u="none" strike="noStrike" dirty="0">
                          <a:solidFill>
                            <a:srgbClr val="000000"/>
                          </a:solidFill>
                          <a:effectLst/>
                          <a:latin typeface="Times New Roman" panose="02020603050405020304" pitchFamily="18" charset="0"/>
                        </a:rPr>
                      </a:br>
                      <a:r>
                        <a:rPr lang="sv-SE" sz="1050" b="0" i="0" u="none" strike="noStrike" dirty="0">
                          <a:solidFill>
                            <a:srgbClr val="000000"/>
                          </a:solidFill>
                          <a:effectLst/>
                          <a:latin typeface="Times New Roman" panose="02020603050405020304" pitchFamily="18" charset="0"/>
                        </a:rPr>
                        <a:t>4-6 arası</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253698"/>
                  </a:ext>
                </a:extLst>
              </a:tr>
              <a:tr h="372708">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Çalışanların veya öğrencilerin tedavi görmesini gerektirecek yaralanmalar.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246338048"/>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Ulusal medyaya olumsuz olarak bir süre yansımak.</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5955900"/>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 Üniversitedeki birden fazla birimin faaliyetleri üzerinde olumsuz etkiye sahiptir.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4211343732"/>
                  </a:ext>
                </a:extLst>
              </a:tr>
              <a:tr h="212248">
                <a:tc rowSpan="7">
                  <a:txBody>
                    <a:bodyPr/>
                    <a:lstStyle/>
                    <a:p>
                      <a:pPr algn="ctr" fontAlgn="ctr"/>
                      <a:r>
                        <a:rPr lang="tr-TR" sz="1050" b="1" i="0" u="none" strike="noStrike" dirty="0">
                          <a:solidFill>
                            <a:srgbClr val="000000"/>
                          </a:solidFill>
                          <a:effectLst/>
                          <a:latin typeface="Times New Roman" panose="02020603050405020304" pitchFamily="18" charset="0"/>
                        </a:rPr>
                        <a:t>DÜŞÜK </a:t>
                      </a:r>
                      <a:br>
                        <a:rPr lang="tr-TR" sz="1050" b="1" i="0" u="none" strike="noStrike" dirty="0">
                          <a:solidFill>
                            <a:srgbClr val="000000"/>
                          </a:solidFill>
                          <a:effectLst/>
                          <a:latin typeface="Times New Roman" panose="02020603050405020304" pitchFamily="18" charset="0"/>
                        </a:rPr>
                      </a:br>
                      <a:r>
                        <a:rPr lang="tr-TR" sz="1050" b="1" i="0" u="none" strike="noStrike" dirty="0">
                          <a:solidFill>
                            <a:srgbClr val="000000"/>
                          </a:solidFill>
                          <a:effectLst/>
                          <a:latin typeface="Times New Roman" panose="02020603050405020304" pitchFamily="18" charset="0"/>
                        </a:rPr>
                        <a:t>(1-3)</a:t>
                      </a:r>
                    </a:p>
                  </a:txBody>
                  <a:tcPr marL="6257" marR="6257" marT="625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 personel ve öğrenci memnuniyeti üzerinde olumsuz etkiye sahiptir veya bulunmamaktadır.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2647466411"/>
                  </a:ext>
                </a:extLst>
              </a:tr>
              <a:tr h="212248">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Mevzuattan kaynaklanan uyulması gereken sınırlı ölçüde sorumluluklar bulunmakta veya bulunmamaktadır.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963859"/>
                  </a:ext>
                </a:extLst>
              </a:tr>
              <a:tr h="378173">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gerçekleşmesinin Üniversitenin kamuoyu nezdindeki itibarı üzerinde sınırlı etkileri bulunmakta veya hiçbir etkisi bulunmamaktadır.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b"/>
                      <a:r>
                        <a:rPr lang="tr-TR" sz="1050" b="0" i="0" u="none" strike="noStrike">
                          <a:solidFill>
                            <a:srgbClr val="000000"/>
                          </a:solidFill>
                          <a:effectLst/>
                          <a:latin typeface="Calibri" panose="020F0502020204030204" pitchFamily="34" charset="0"/>
                        </a:rPr>
                        <a:t> </a:t>
                      </a: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tr-TR" sz="1050" b="0" i="0" u="none" strike="noStrike" dirty="0">
                          <a:solidFill>
                            <a:srgbClr val="000000"/>
                          </a:solidFill>
                          <a:effectLst/>
                          <a:latin typeface="Times New Roman" panose="02020603050405020304" pitchFamily="18" charset="0"/>
                        </a:rPr>
                        <a:t>Düşük Risk </a:t>
                      </a:r>
                      <a:br>
                        <a:rPr lang="tr-TR" sz="1050" b="0" i="0" u="none" strike="noStrike" dirty="0">
                          <a:solidFill>
                            <a:srgbClr val="000000"/>
                          </a:solidFill>
                          <a:effectLst/>
                          <a:latin typeface="Times New Roman" panose="02020603050405020304" pitchFamily="18" charset="0"/>
                        </a:rPr>
                      </a:br>
                      <a:r>
                        <a:rPr lang="tr-TR" sz="1050" b="0" i="0" u="none" strike="noStrike" dirty="0">
                          <a:solidFill>
                            <a:srgbClr val="000000"/>
                          </a:solidFill>
                          <a:effectLst/>
                          <a:latin typeface="Times New Roman" panose="02020603050405020304" pitchFamily="18" charset="0"/>
                        </a:rPr>
                        <a:t>(Yeşil) </a:t>
                      </a:r>
                      <a:br>
                        <a:rPr lang="tr-TR" sz="1050" b="0" i="0" u="none" strike="noStrike" dirty="0">
                          <a:solidFill>
                            <a:srgbClr val="000000"/>
                          </a:solidFill>
                          <a:effectLst/>
                          <a:latin typeface="Times New Roman" panose="02020603050405020304" pitchFamily="18" charset="0"/>
                        </a:rPr>
                      </a:br>
                      <a:r>
                        <a:rPr lang="tr-TR" sz="1050" b="0" i="0" u="none" strike="noStrike" dirty="0">
                          <a:solidFill>
                            <a:srgbClr val="000000"/>
                          </a:solidFill>
                          <a:effectLst/>
                          <a:latin typeface="Times New Roman" panose="02020603050405020304" pitchFamily="18" charset="0"/>
                        </a:rPr>
                        <a:t>1-3 arası</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371295"/>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İlk yardım gerektirebilecek küçük yaralanmalar.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212771687"/>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Yerel medyaya olumsuz olarak bir süre yansıması veya yansımaması.</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21768703"/>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 Üniversitedeki bir birimin faaliyetleri üzerinde olumsuz etkiye sahiptir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4131817316"/>
                  </a:ext>
                </a:extLst>
              </a:tr>
              <a:tr h="191820">
                <a:tc vMerge="1">
                  <a:txBody>
                    <a:bodyPr/>
                    <a:lstStyle/>
                    <a:p>
                      <a:endParaRPr lang="tr-TR"/>
                    </a:p>
                  </a:txBody>
                  <a:tcPr/>
                </a:tc>
                <a:tc>
                  <a:txBody>
                    <a:bodyPr/>
                    <a:lstStyle/>
                    <a:p>
                      <a:pPr algn="l" fontAlgn="ctr"/>
                      <a:r>
                        <a:rPr lang="tr-TR" sz="1050" b="0" i="0" u="none" strike="noStrike" dirty="0">
                          <a:solidFill>
                            <a:srgbClr val="000000"/>
                          </a:solidFill>
                          <a:effectLst/>
                          <a:latin typeface="Times New Roman" panose="02020603050405020304" pitchFamily="18" charset="0"/>
                        </a:rPr>
                        <a:t>Riskin gerçekleşmesinin, Üniversitenin faaliyetleri üzerinde bir etkisi yoktur.</a:t>
                      </a:r>
                    </a:p>
                  </a:txBody>
                  <a:tcPr marL="6257" marR="6257" marT="6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0" i="0" u="none" strike="noStrike">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tc>
                  <a:txBody>
                    <a:bodyPr/>
                    <a:lstStyle/>
                    <a:p>
                      <a:pPr algn="l" fontAlgn="b"/>
                      <a:endParaRPr lang="tr-TR" sz="1050" b="0" i="0" u="none" strike="noStrike" dirty="0">
                        <a:solidFill>
                          <a:srgbClr val="000000"/>
                        </a:solidFill>
                        <a:effectLst/>
                        <a:latin typeface="Times New Roman" panose="02020603050405020304" pitchFamily="18" charset="0"/>
                      </a:endParaRPr>
                    </a:p>
                  </a:txBody>
                  <a:tcPr marL="6257" marR="6257" marT="6257" marB="0" anchor="b">
                    <a:lnL>
                      <a:noFill/>
                    </a:lnL>
                    <a:lnR>
                      <a:noFill/>
                    </a:lnR>
                    <a:lnT>
                      <a:noFill/>
                    </a:lnT>
                    <a:lnB>
                      <a:noFill/>
                    </a:lnB>
                  </a:tcPr>
                </a:tc>
                <a:extLst>
                  <a:ext uri="{0D108BD9-81ED-4DB2-BD59-A6C34878D82A}">
                    <a16:rowId xmlns:a16="http://schemas.microsoft.com/office/drawing/2014/main" val="523781310"/>
                  </a:ext>
                </a:extLst>
              </a:tr>
            </a:tbl>
          </a:graphicData>
        </a:graphic>
      </p:graphicFrame>
      <p:pic>
        <p:nvPicPr>
          <p:cNvPr id="8" name="Resim 7">
            <a:extLst>
              <a:ext uri="{FF2B5EF4-FFF2-40B4-BE49-F238E27FC236}">
                <a16:creationId xmlns:a16="http://schemas.microsoft.com/office/drawing/2014/main" id="{0421B045-7F62-4D38-BCC2-02BBEC67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2910D801-ECA9-4A59-AAA3-34AEA606C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127275009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CCD5A4F8-59C3-4960-B098-645D6090540B}"/>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4" name="Footer Placeholder 4">
            <a:extLst>
              <a:ext uri="{FF2B5EF4-FFF2-40B4-BE49-F238E27FC236}">
                <a16:creationId xmlns:a16="http://schemas.microsoft.com/office/drawing/2014/main" id="{093DBFDB-A2E7-4459-AA0A-35B58B92F8E9}"/>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5" name="Slide Number Placeholder 5">
            <a:extLst>
              <a:ext uri="{FF2B5EF4-FFF2-40B4-BE49-F238E27FC236}">
                <a16:creationId xmlns:a16="http://schemas.microsoft.com/office/drawing/2014/main" id="{2D44330F-6D8A-4611-BEB1-42E5712BE614}"/>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37</a:t>
            </a:fld>
            <a:endParaRPr lang="tr-TR" b="1" dirty="0"/>
          </a:p>
        </p:txBody>
      </p:sp>
      <p:sp>
        <p:nvSpPr>
          <p:cNvPr id="6" name="Dikdörtgen 5">
            <a:extLst>
              <a:ext uri="{FF2B5EF4-FFF2-40B4-BE49-F238E27FC236}">
                <a16:creationId xmlns:a16="http://schemas.microsoft.com/office/drawing/2014/main" id="{A889288A-312C-42C8-A9C1-3E411E96C15B}"/>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84626535"/>
              </p:ext>
            </p:extLst>
          </p:nvPr>
        </p:nvGraphicFramePr>
        <p:xfrm>
          <a:off x="247185" y="1142046"/>
          <a:ext cx="11697630" cy="5318220"/>
        </p:xfrm>
        <a:graphic>
          <a:graphicData uri="http://schemas.openxmlformats.org/drawingml/2006/table">
            <a:tbl>
              <a:tblPr/>
              <a:tblGrid>
                <a:gridCol w="2619470">
                  <a:extLst>
                    <a:ext uri="{9D8B030D-6E8A-4147-A177-3AD203B41FA5}">
                      <a16:colId xmlns:a16="http://schemas.microsoft.com/office/drawing/2014/main" val="790980250"/>
                    </a:ext>
                  </a:extLst>
                </a:gridCol>
                <a:gridCol w="1279740">
                  <a:extLst>
                    <a:ext uri="{9D8B030D-6E8A-4147-A177-3AD203B41FA5}">
                      <a16:colId xmlns:a16="http://schemas.microsoft.com/office/drawing/2014/main" val="1405518344"/>
                    </a:ext>
                  </a:extLst>
                </a:gridCol>
                <a:gridCol w="2619470">
                  <a:extLst>
                    <a:ext uri="{9D8B030D-6E8A-4147-A177-3AD203B41FA5}">
                      <a16:colId xmlns:a16="http://schemas.microsoft.com/office/drawing/2014/main" val="3444167035"/>
                    </a:ext>
                  </a:extLst>
                </a:gridCol>
                <a:gridCol w="1279740">
                  <a:extLst>
                    <a:ext uri="{9D8B030D-6E8A-4147-A177-3AD203B41FA5}">
                      <a16:colId xmlns:a16="http://schemas.microsoft.com/office/drawing/2014/main" val="331956761"/>
                    </a:ext>
                  </a:extLst>
                </a:gridCol>
                <a:gridCol w="2619470">
                  <a:extLst>
                    <a:ext uri="{9D8B030D-6E8A-4147-A177-3AD203B41FA5}">
                      <a16:colId xmlns:a16="http://schemas.microsoft.com/office/drawing/2014/main" val="619690231"/>
                    </a:ext>
                  </a:extLst>
                </a:gridCol>
                <a:gridCol w="1279740">
                  <a:extLst>
                    <a:ext uri="{9D8B030D-6E8A-4147-A177-3AD203B41FA5}">
                      <a16:colId xmlns:a16="http://schemas.microsoft.com/office/drawing/2014/main" val="68651931"/>
                    </a:ext>
                  </a:extLst>
                </a:gridCol>
              </a:tblGrid>
              <a:tr h="152054">
                <a:tc gridSpan="6">
                  <a:txBody>
                    <a:bodyPr/>
                    <a:lstStyle/>
                    <a:p>
                      <a:pPr algn="l" fontAlgn="b"/>
                      <a:r>
                        <a:rPr lang="tr-TR" sz="1000" b="1" i="0" u="none" strike="noStrike" dirty="0">
                          <a:solidFill>
                            <a:srgbClr val="000000"/>
                          </a:solidFill>
                          <a:effectLst/>
                          <a:latin typeface="Times New Roman" panose="02020603050405020304" pitchFamily="18" charset="0"/>
                        </a:rPr>
                        <a:t>EK-5 Risk Seviye Tanımları Tablosu</a:t>
                      </a:r>
                    </a:p>
                  </a:txBody>
                  <a:tcPr marL="4140" marR="4140" marT="414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09001457"/>
                  </a:ext>
                </a:extLst>
              </a:tr>
              <a:tr h="300087">
                <a:tc gridSpan="6">
                  <a:txBody>
                    <a:bodyPr/>
                    <a:lstStyle/>
                    <a:p>
                      <a:pPr algn="ctr" fontAlgn="ctr"/>
                      <a:r>
                        <a:rPr lang="tr-TR" sz="2000" b="1" i="0" u="none" strike="noStrike" dirty="0">
                          <a:solidFill>
                            <a:srgbClr val="000000"/>
                          </a:solidFill>
                          <a:effectLst/>
                          <a:latin typeface="Times New Roman" panose="02020603050405020304" pitchFamily="18" charset="0"/>
                        </a:rPr>
                        <a:t>RİSK PUANI (SEVİYE) TANIMLARI TABLOSU</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49381746"/>
                  </a:ext>
                </a:extLst>
              </a:tr>
              <a:tr h="152054">
                <a:tc>
                  <a:txBody>
                    <a:bodyPr/>
                    <a:lstStyle/>
                    <a:p>
                      <a:pPr algn="ctr" fontAlgn="ctr"/>
                      <a:r>
                        <a:rPr lang="tr-TR" sz="1000" b="1" i="0" u="none" strike="noStrike" dirty="0">
                          <a:solidFill>
                            <a:srgbClr val="000000"/>
                          </a:solidFill>
                          <a:effectLst/>
                          <a:latin typeface="Times New Roman" panose="02020603050405020304" pitchFamily="18" charset="0"/>
                        </a:rPr>
                        <a:t>ETKİ</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Times New Roman" panose="02020603050405020304" pitchFamily="18" charset="0"/>
                        </a:rPr>
                        <a:t>( E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Times New Roman" panose="02020603050405020304" pitchFamily="18" charset="0"/>
                        </a:rPr>
                        <a:t>OLASILIK</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Times New Roman" panose="02020603050405020304" pitchFamily="18" charset="0"/>
                        </a:rPr>
                        <a:t>( O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Times New Roman" panose="02020603050405020304" pitchFamily="18" charset="0"/>
                        </a:rPr>
                        <a:t>RİSK SEVİYESİ</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Times New Roman" panose="02020603050405020304" pitchFamily="18" charset="0"/>
                        </a:rPr>
                        <a:t>( E*O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924507"/>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100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41588219"/>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9</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90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2388063"/>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8</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80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46948242"/>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7</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70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84111159"/>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84542036"/>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5</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50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33280029"/>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4</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40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72882185"/>
                  </a:ext>
                </a:extLst>
              </a:tr>
              <a:tr h="152054">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3351570"/>
                  </a:ext>
                </a:extLst>
              </a:tr>
              <a:tr h="152054">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dirty="0">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2</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20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69514029"/>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dirty="0">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62312490"/>
                  </a:ext>
                </a:extLst>
              </a:tr>
              <a:tr h="152054">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88993592"/>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9</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54</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00611499"/>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8</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48</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25817945"/>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7</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42</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65199503"/>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29186529"/>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5</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90800150"/>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4</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24</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8805083"/>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18</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51175720"/>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2</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12</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13869306"/>
                  </a:ext>
                </a:extLst>
              </a:tr>
              <a:tr h="152054">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dirty="0">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75439283"/>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30</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81207240"/>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dirty="0">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9</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27</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67884847"/>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8</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24</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10555221"/>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Yüksek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7</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21</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95918324"/>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18</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44475478"/>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5</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15</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37607345"/>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4</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000" b="0" i="0" u="none" strike="noStrike" dirty="0">
                          <a:solidFill>
                            <a:srgbClr val="000000"/>
                          </a:solidFill>
                          <a:effectLst/>
                          <a:latin typeface="Times New Roman" panose="02020603050405020304" pitchFamily="18" charset="0"/>
                        </a:rPr>
                        <a:t>Orta</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12</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87830247"/>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dirty="0">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dirty="0">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9</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7698659"/>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2</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6</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66187518"/>
                  </a:ext>
                </a:extLst>
              </a:tr>
              <a:tr h="152054">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dirty="0">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Times New Roman" panose="02020603050405020304" pitchFamily="18" charset="0"/>
                        </a:rPr>
                        <a:t>1</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00" b="0" i="0" u="none" strike="noStrike">
                          <a:solidFill>
                            <a:srgbClr val="000000"/>
                          </a:solidFill>
                          <a:effectLst/>
                          <a:latin typeface="Times New Roman" panose="02020603050405020304" pitchFamily="18" charset="0"/>
                        </a:rPr>
                        <a:t>Düşük</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Times New Roman" panose="02020603050405020304" pitchFamily="18" charset="0"/>
                        </a:rPr>
                        <a:t>3</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7463121"/>
                  </a:ext>
                </a:extLst>
              </a:tr>
            </a:tbl>
          </a:graphicData>
        </a:graphic>
      </p:graphicFrame>
      <p:pic>
        <p:nvPicPr>
          <p:cNvPr id="7" name="Resim 6">
            <a:extLst>
              <a:ext uri="{FF2B5EF4-FFF2-40B4-BE49-F238E27FC236}">
                <a16:creationId xmlns:a16="http://schemas.microsoft.com/office/drawing/2014/main" id="{1E119543-B28B-4663-94C8-2BE386CE6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8" name="Resim 7">
            <a:extLst>
              <a:ext uri="{FF2B5EF4-FFF2-40B4-BE49-F238E27FC236}">
                <a16:creationId xmlns:a16="http://schemas.microsoft.com/office/drawing/2014/main" id="{766D9D8A-065B-4D20-99FE-0AD30326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239453842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57769048"/>
              </p:ext>
            </p:extLst>
          </p:nvPr>
        </p:nvGraphicFramePr>
        <p:xfrm>
          <a:off x="211873" y="1382751"/>
          <a:ext cx="11742238" cy="5095046"/>
        </p:xfrm>
        <a:graphic>
          <a:graphicData uri="http://schemas.openxmlformats.org/drawingml/2006/table">
            <a:tbl>
              <a:tblPr/>
              <a:tblGrid>
                <a:gridCol w="1172302">
                  <a:extLst>
                    <a:ext uri="{9D8B030D-6E8A-4147-A177-3AD203B41FA5}">
                      <a16:colId xmlns:a16="http://schemas.microsoft.com/office/drawing/2014/main" val="2070867020"/>
                    </a:ext>
                  </a:extLst>
                </a:gridCol>
                <a:gridCol w="1172302">
                  <a:extLst>
                    <a:ext uri="{9D8B030D-6E8A-4147-A177-3AD203B41FA5}">
                      <a16:colId xmlns:a16="http://schemas.microsoft.com/office/drawing/2014/main" val="3024377942"/>
                    </a:ext>
                  </a:extLst>
                </a:gridCol>
                <a:gridCol w="1178708">
                  <a:extLst>
                    <a:ext uri="{9D8B030D-6E8A-4147-A177-3AD203B41FA5}">
                      <a16:colId xmlns:a16="http://schemas.microsoft.com/office/drawing/2014/main" val="194227763"/>
                    </a:ext>
                  </a:extLst>
                </a:gridCol>
                <a:gridCol w="1172302">
                  <a:extLst>
                    <a:ext uri="{9D8B030D-6E8A-4147-A177-3AD203B41FA5}">
                      <a16:colId xmlns:a16="http://schemas.microsoft.com/office/drawing/2014/main" val="3957604345"/>
                    </a:ext>
                  </a:extLst>
                </a:gridCol>
                <a:gridCol w="1172302">
                  <a:extLst>
                    <a:ext uri="{9D8B030D-6E8A-4147-A177-3AD203B41FA5}">
                      <a16:colId xmlns:a16="http://schemas.microsoft.com/office/drawing/2014/main" val="2783191553"/>
                    </a:ext>
                  </a:extLst>
                </a:gridCol>
                <a:gridCol w="1178708">
                  <a:extLst>
                    <a:ext uri="{9D8B030D-6E8A-4147-A177-3AD203B41FA5}">
                      <a16:colId xmlns:a16="http://schemas.microsoft.com/office/drawing/2014/main" val="3585297915"/>
                    </a:ext>
                  </a:extLst>
                </a:gridCol>
                <a:gridCol w="1172302">
                  <a:extLst>
                    <a:ext uri="{9D8B030D-6E8A-4147-A177-3AD203B41FA5}">
                      <a16:colId xmlns:a16="http://schemas.microsoft.com/office/drawing/2014/main" val="2034655568"/>
                    </a:ext>
                  </a:extLst>
                </a:gridCol>
                <a:gridCol w="1172302">
                  <a:extLst>
                    <a:ext uri="{9D8B030D-6E8A-4147-A177-3AD203B41FA5}">
                      <a16:colId xmlns:a16="http://schemas.microsoft.com/office/drawing/2014/main" val="1738123289"/>
                    </a:ext>
                  </a:extLst>
                </a:gridCol>
                <a:gridCol w="1178708">
                  <a:extLst>
                    <a:ext uri="{9D8B030D-6E8A-4147-A177-3AD203B41FA5}">
                      <a16:colId xmlns:a16="http://schemas.microsoft.com/office/drawing/2014/main" val="1881777113"/>
                    </a:ext>
                  </a:extLst>
                </a:gridCol>
                <a:gridCol w="1172302">
                  <a:extLst>
                    <a:ext uri="{9D8B030D-6E8A-4147-A177-3AD203B41FA5}">
                      <a16:colId xmlns:a16="http://schemas.microsoft.com/office/drawing/2014/main" val="3505302093"/>
                    </a:ext>
                  </a:extLst>
                </a:gridCol>
              </a:tblGrid>
              <a:tr h="239433">
                <a:tc gridSpan="10">
                  <a:txBody>
                    <a:bodyPr/>
                    <a:lstStyle/>
                    <a:p>
                      <a:pPr algn="l" fontAlgn="b"/>
                      <a:r>
                        <a:rPr lang="tr-TR" sz="1200" b="1" i="0" u="none" strike="noStrike" dirty="0">
                          <a:solidFill>
                            <a:srgbClr val="000000"/>
                          </a:solidFill>
                          <a:effectLst/>
                          <a:latin typeface="Times New Roman" panose="02020603050405020304" pitchFamily="18" charset="0"/>
                        </a:rPr>
                        <a:t>EK-6 Risk Matrisi</a:t>
                      </a:r>
                    </a:p>
                  </a:txBody>
                  <a:tcPr marL="6101" marR="6101" marT="610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82753013"/>
                  </a:ext>
                </a:extLst>
              </a:tr>
              <a:tr h="411414">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80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90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100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95841473"/>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9</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27</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63</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81</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90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84661356"/>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80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00237635"/>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21</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28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49</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61396948"/>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6014069"/>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35899962"/>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44540659"/>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9</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21</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27</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5360858"/>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16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5656183"/>
                  </a:ext>
                </a:extLst>
              </a:tr>
              <a:tr h="411414">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10</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9368166"/>
                  </a:ext>
                </a:extLst>
              </a:tr>
              <a:tr h="247157">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133109"/>
                  </a:ext>
                </a:extLst>
              </a:tr>
              <a:tr h="494316">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101" marR="6101" marT="6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Düşük </a:t>
                      </a:r>
                      <a:br>
                        <a:rPr lang="tr-TR" sz="1200" b="0" i="0" u="none" strike="noStrike">
                          <a:solidFill>
                            <a:srgbClr val="000000"/>
                          </a:solidFill>
                          <a:effectLst/>
                          <a:latin typeface="Times New Roman" panose="02020603050405020304" pitchFamily="18" charset="0"/>
                          <a:cs typeface="Times New Roman" panose="02020603050405020304" pitchFamily="18" charset="0"/>
                        </a:rPr>
                      </a:br>
                      <a:r>
                        <a:rPr lang="tr-TR" sz="1200" b="0" i="0" u="none" strike="noStrike">
                          <a:solidFill>
                            <a:srgbClr val="000000"/>
                          </a:solidFill>
                          <a:effectLst/>
                          <a:latin typeface="Times New Roman" panose="02020603050405020304" pitchFamily="18" charset="0"/>
                          <a:cs typeface="Times New Roman" panose="02020603050405020304" pitchFamily="18" charset="0"/>
                        </a:rPr>
                        <a:t>Risk</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101" marR="6101" marT="6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Orta </a:t>
                      </a:r>
                      <a:br>
                        <a:rPr lang="tr-TR" sz="1200" b="0" i="0" u="none" strike="noStrike">
                          <a:solidFill>
                            <a:srgbClr val="000000"/>
                          </a:solidFill>
                          <a:effectLst/>
                          <a:latin typeface="Times New Roman" panose="02020603050405020304" pitchFamily="18" charset="0"/>
                          <a:cs typeface="Times New Roman" panose="02020603050405020304" pitchFamily="18" charset="0"/>
                        </a:rPr>
                      </a:br>
                      <a:r>
                        <a:rPr lang="tr-TR" sz="1200" b="0" i="0" u="none" strike="noStrike">
                          <a:solidFill>
                            <a:srgbClr val="000000"/>
                          </a:solidFill>
                          <a:effectLst/>
                          <a:latin typeface="Times New Roman" panose="02020603050405020304" pitchFamily="18" charset="0"/>
                          <a:cs typeface="Times New Roman" panose="02020603050405020304" pitchFamily="18" charset="0"/>
                        </a:rPr>
                        <a:t>Risk</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101" marR="6101" marT="6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Yüksek </a:t>
                      </a:r>
                      <a:br>
                        <a:rPr lang="tr-TR" sz="1200" b="0" i="0" u="none" strike="noStrike" dirty="0">
                          <a:solidFill>
                            <a:srgbClr val="000000"/>
                          </a:solidFill>
                          <a:effectLst/>
                          <a:latin typeface="Times New Roman" panose="02020603050405020304" pitchFamily="18" charset="0"/>
                          <a:cs typeface="Times New Roman" panose="02020603050405020304" pitchFamily="18" charset="0"/>
                        </a:rPr>
                      </a:br>
                      <a:r>
                        <a:rPr lang="tr-TR" sz="1200" b="0" i="0" u="none" strike="noStrike" dirty="0">
                          <a:solidFill>
                            <a:srgbClr val="000000"/>
                          </a:solidFill>
                          <a:effectLst/>
                          <a:latin typeface="Times New Roman" panose="02020603050405020304" pitchFamily="18" charset="0"/>
                          <a:cs typeface="Times New Roman" panose="02020603050405020304" pitchFamily="18" charset="0"/>
                        </a:rPr>
                        <a:t>Risk</a:t>
                      </a:r>
                    </a:p>
                  </a:txBody>
                  <a:tcPr marL="6101" marR="6101" marT="6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01" marR="6101" marT="610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7393407"/>
                  </a:ext>
                </a:extLst>
              </a:tr>
            </a:tbl>
          </a:graphicData>
        </a:graphic>
      </p:graphicFrame>
      <p:sp>
        <p:nvSpPr>
          <p:cNvPr id="3" name="Date Placeholder 3">
            <a:extLst>
              <a:ext uri="{FF2B5EF4-FFF2-40B4-BE49-F238E27FC236}">
                <a16:creationId xmlns:a16="http://schemas.microsoft.com/office/drawing/2014/main" id="{81816678-2354-4BCE-B683-CB0A7D6B9EF6}"/>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4" name="Footer Placeholder 4">
            <a:extLst>
              <a:ext uri="{FF2B5EF4-FFF2-40B4-BE49-F238E27FC236}">
                <a16:creationId xmlns:a16="http://schemas.microsoft.com/office/drawing/2014/main" id="{6649A774-3E5A-48BE-8EC3-299010776BA3}"/>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5" name="Slide Number Placeholder 5">
            <a:extLst>
              <a:ext uri="{FF2B5EF4-FFF2-40B4-BE49-F238E27FC236}">
                <a16:creationId xmlns:a16="http://schemas.microsoft.com/office/drawing/2014/main" id="{2D6CA5F5-F539-462F-AA85-E2C985393A49}"/>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38</a:t>
            </a:fld>
            <a:endParaRPr lang="tr-TR" b="1" dirty="0"/>
          </a:p>
        </p:txBody>
      </p:sp>
      <p:sp>
        <p:nvSpPr>
          <p:cNvPr id="6" name="Dikdörtgen 5">
            <a:extLst>
              <a:ext uri="{FF2B5EF4-FFF2-40B4-BE49-F238E27FC236}">
                <a16:creationId xmlns:a16="http://schemas.microsoft.com/office/drawing/2014/main" id="{95BF0536-BCE3-494A-9A2C-ED0B9D249B33}"/>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7" name="Resim 6">
            <a:extLst>
              <a:ext uri="{FF2B5EF4-FFF2-40B4-BE49-F238E27FC236}">
                <a16:creationId xmlns:a16="http://schemas.microsoft.com/office/drawing/2014/main" id="{3BD6C727-137B-4327-8108-01BAB97A2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8" name="Resim 7">
            <a:extLst>
              <a:ext uri="{FF2B5EF4-FFF2-40B4-BE49-F238E27FC236}">
                <a16:creationId xmlns:a16="http://schemas.microsoft.com/office/drawing/2014/main" id="{1A0A4067-DB23-4565-94C3-C3B7FAE09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371234870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2194" y="1827477"/>
            <a:ext cx="10710529" cy="2081584"/>
          </a:xfrm>
        </p:spPr>
        <p:txBody>
          <a:bodyPr>
            <a:normAutofit/>
          </a:bodyPr>
          <a:lstStyle/>
          <a:p>
            <a:pPr algn="ctr"/>
            <a:r>
              <a:rPr lang="tr-TR" sz="8000" b="1" dirty="0">
                <a:solidFill>
                  <a:schemeClr val="accent1"/>
                </a:solidFill>
                <a:latin typeface="Arial Narrow" panose="020B0606020202030204" pitchFamily="34" charset="0"/>
                <a:cs typeface="Times New Roman" panose="02020603050405020304" pitchFamily="18" charset="0"/>
              </a:rPr>
              <a:t>       TEŞEKKÜRLER…</a:t>
            </a:r>
            <a:endParaRPr lang="tr-TR" sz="3200" b="1" u="sng" dirty="0">
              <a:latin typeface="Arial Narrow" panose="020B0606020202030204" pitchFamily="34" charset="0"/>
              <a:cs typeface="Times New Roman" panose="02020603050405020304" pitchFamily="18" charset="0"/>
            </a:endParaRPr>
          </a:p>
        </p:txBody>
      </p:sp>
      <p:sp>
        <p:nvSpPr>
          <p:cNvPr id="3" name="Date Placeholder 3">
            <a:extLst>
              <a:ext uri="{FF2B5EF4-FFF2-40B4-BE49-F238E27FC236}">
                <a16:creationId xmlns:a16="http://schemas.microsoft.com/office/drawing/2014/main" id="{5DFE626E-2906-4311-A444-72F575367496}"/>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4" name="Footer Placeholder 4">
            <a:extLst>
              <a:ext uri="{FF2B5EF4-FFF2-40B4-BE49-F238E27FC236}">
                <a16:creationId xmlns:a16="http://schemas.microsoft.com/office/drawing/2014/main" id="{5FD32F29-4920-48D3-AA1E-2B9933AC3C39}"/>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5" name="Slide Number Placeholder 5">
            <a:extLst>
              <a:ext uri="{FF2B5EF4-FFF2-40B4-BE49-F238E27FC236}">
                <a16:creationId xmlns:a16="http://schemas.microsoft.com/office/drawing/2014/main" id="{D50AD4F8-35A9-4F18-AA33-20F9BDF70E2D}"/>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39</a:t>
            </a:fld>
            <a:endParaRPr lang="tr-TR" b="1" dirty="0"/>
          </a:p>
        </p:txBody>
      </p:sp>
      <p:sp>
        <p:nvSpPr>
          <p:cNvPr id="6" name="Dikdörtgen 5">
            <a:extLst>
              <a:ext uri="{FF2B5EF4-FFF2-40B4-BE49-F238E27FC236}">
                <a16:creationId xmlns:a16="http://schemas.microsoft.com/office/drawing/2014/main" id="{88BF86B6-5872-479A-BC1E-CA919FFEA584}"/>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7" name="Resim 6">
            <a:extLst>
              <a:ext uri="{FF2B5EF4-FFF2-40B4-BE49-F238E27FC236}">
                <a16:creationId xmlns:a16="http://schemas.microsoft.com/office/drawing/2014/main" id="{60F8363D-13EC-4D59-B970-252B2AA5F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8" name="Resim 7">
            <a:extLst>
              <a:ext uri="{FF2B5EF4-FFF2-40B4-BE49-F238E27FC236}">
                <a16:creationId xmlns:a16="http://schemas.microsoft.com/office/drawing/2014/main" id="{AD2AFDD2-F2E6-4EDC-8381-E572E240E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graphicFrame>
        <p:nvGraphicFramePr>
          <p:cNvPr id="11" name="Tablo 11">
            <a:extLst>
              <a:ext uri="{FF2B5EF4-FFF2-40B4-BE49-F238E27FC236}">
                <a16:creationId xmlns:a16="http://schemas.microsoft.com/office/drawing/2014/main" id="{6DA784DD-2B1F-44FC-B2EE-83FF011A996F}"/>
              </a:ext>
            </a:extLst>
          </p:cNvPr>
          <p:cNvGraphicFramePr>
            <a:graphicFrameLocks noGrp="1"/>
          </p:cNvGraphicFramePr>
          <p:nvPr>
            <p:extLst>
              <p:ext uri="{D42A27DB-BD31-4B8C-83A1-F6EECF244321}">
                <p14:modId xmlns:p14="http://schemas.microsoft.com/office/powerpoint/2010/main" val="654885434"/>
              </p:ext>
            </p:extLst>
          </p:nvPr>
        </p:nvGraphicFramePr>
        <p:xfrm>
          <a:off x="868680" y="3699086"/>
          <a:ext cx="10073640" cy="1651000"/>
        </p:xfrm>
        <a:graphic>
          <a:graphicData uri="http://schemas.openxmlformats.org/drawingml/2006/table">
            <a:tbl>
              <a:tblPr firstRow="1" bandRow="1">
                <a:tableStyleId>{5C22544A-7EE6-4342-B048-85BDC9FD1C3A}</a:tableStyleId>
              </a:tblPr>
              <a:tblGrid>
                <a:gridCol w="3070860">
                  <a:extLst>
                    <a:ext uri="{9D8B030D-6E8A-4147-A177-3AD203B41FA5}">
                      <a16:colId xmlns:a16="http://schemas.microsoft.com/office/drawing/2014/main" val="1559817039"/>
                    </a:ext>
                  </a:extLst>
                </a:gridCol>
                <a:gridCol w="3985260">
                  <a:extLst>
                    <a:ext uri="{9D8B030D-6E8A-4147-A177-3AD203B41FA5}">
                      <a16:colId xmlns:a16="http://schemas.microsoft.com/office/drawing/2014/main" val="2339076530"/>
                    </a:ext>
                  </a:extLst>
                </a:gridCol>
                <a:gridCol w="3017520">
                  <a:extLst>
                    <a:ext uri="{9D8B030D-6E8A-4147-A177-3AD203B41FA5}">
                      <a16:colId xmlns:a16="http://schemas.microsoft.com/office/drawing/2014/main" val="198700470"/>
                    </a:ext>
                  </a:extLst>
                </a:gridCol>
              </a:tblGrid>
              <a:tr h="370840">
                <a:tc>
                  <a:txBody>
                    <a:bodyPr/>
                    <a:lstStyle/>
                    <a:p>
                      <a:pPr algn="ctr"/>
                      <a:r>
                        <a:rPr lang="tr-TR" dirty="0">
                          <a:solidFill>
                            <a:schemeClr val="bg1"/>
                          </a:solidFill>
                        </a:rPr>
                        <a:t>SGDB İLETİŞİM</a:t>
                      </a:r>
                    </a:p>
                  </a:txBody>
                  <a:tcPr/>
                </a:tc>
                <a:tc>
                  <a:txBody>
                    <a:bodyPr/>
                    <a:lstStyle/>
                    <a:p>
                      <a:pPr algn="ctr"/>
                      <a:r>
                        <a:rPr lang="tr-TR" dirty="0">
                          <a:solidFill>
                            <a:schemeClr val="bg1"/>
                          </a:solidFill>
                        </a:rPr>
                        <a:t>E-POSTA</a:t>
                      </a:r>
                    </a:p>
                  </a:txBody>
                  <a:tcPr/>
                </a:tc>
                <a:tc>
                  <a:txBody>
                    <a:bodyPr/>
                    <a:lstStyle/>
                    <a:p>
                      <a:pPr algn="ctr"/>
                      <a:r>
                        <a:rPr lang="tr-TR" dirty="0">
                          <a:solidFill>
                            <a:schemeClr val="bg1"/>
                          </a:solidFill>
                        </a:rPr>
                        <a:t>TEL</a:t>
                      </a:r>
                    </a:p>
                  </a:txBody>
                  <a:tcPr/>
                </a:tc>
                <a:extLst>
                  <a:ext uri="{0D108BD9-81ED-4DB2-BD59-A6C34878D82A}">
                    <a16:rowId xmlns:a16="http://schemas.microsoft.com/office/drawing/2014/main" val="888974884"/>
                  </a:ext>
                </a:extLst>
              </a:tr>
              <a:tr h="370840">
                <a:tc>
                  <a:txBody>
                    <a:bodyPr/>
                    <a:lstStyle/>
                    <a:p>
                      <a:r>
                        <a:rPr lang="tr-TR" dirty="0"/>
                        <a:t>Seyfi GÖKTEKİN</a:t>
                      </a:r>
                    </a:p>
                    <a:p>
                      <a:r>
                        <a:rPr lang="tr-TR" dirty="0"/>
                        <a:t>Şube Müdürü</a:t>
                      </a:r>
                    </a:p>
                  </a:txBody>
                  <a:tcPr anchor="ctr"/>
                </a:tc>
                <a:tc>
                  <a:txBody>
                    <a:bodyPr/>
                    <a:lstStyle/>
                    <a:p>
                      <a:r>
                        <a:rPr lang="tr-TR" dirty="0">
                          <a:solidFill>
                            <a:schemeClr val="tx1"/>
                          </a:solidFill>
                          <a:hlinkClick r:id="rId4">
                            <a:extLst>
                              <a:ext uri="{A12FA001-AC4F-418D-AE19-62706E023703}">
                                <ahyp:hlinkClr xmlns:ahyp="http://schemas.microsoft.com/office/drawing/2018/hyperlinkcolor" val="tx"/>
                              </a:ext>
                            </a:extLst>
                          </a:hlinkClick>
                        </a:rPr>
                        <a:t>seyfi.goktekin@giresun.edu.tr</a:t>
                      </a:r>
                      <a:endParaRPr lang="tr-TR" dirty="0">
                        <a:solidFill>
                          <a:schemeClr val="tx1"/>
                        </a:solidFill>
                      </a:endParaRPr>
                    </a:p>
                  </a:txBody>
                  <a:tcPr anchor="ctr"/>
                </a:tc>
                <a:tc>
                  <a:txBody>
                    <a:bodyPr/>
                    <a:lstStyle/>
                    <a:p>
                      <a:pPr>
                        <a:tabLst>
                          <a:tab pos="808038" algn="l"/>
                        </a:tabLst>
                      </a:pPr>
                      <a:r>
                        <a:rPr lang="tr-TR" dirty="0"/>
                        <a:t>Cep 	: 0505 450 92 85  </a:t>
                      </a:r>
                    </a:p>
                    <a:p>
                      <a:pPr>
                        <a:tabLst>
                          <a:tab pos="808038" algn="l"/>
                        </a:tabLst>
                      </a:pPr>
                      <a:r>
                        <a:rPr lang="tr-TR" dirty="0"/>
                        <a:t>Dahili	: 0454 310 </a:t>
                      </a:r>
                      <a:r>
                        <a:rPr lang="tr-TR" b="1" dirty="0">
                          <a:effectLst>
                            <a:outerShdw blurRad="38100" dist="38100" dir="2700000" algn="tl">
                              <a:srgbClr val="000000">
                                <a:alpha val="43137"/>
                              </a:srgbClr>
                            </a:outerShdw>
                          </a:effectLst>
                        </a:rPr>
                        <a:t>10 41</a:t>
                      </a:r>
                    </a:p>
                  </a:txBody>
                  <a:tcPr anchor="ctr"/>
                </a:tc>
                <a:extLst>
                  <a:ext uri="{0D108BD9-81ED-4DB2-BD59-A6C34878D82A}">
                    <a16:rowId xmlns:a16="http://schemas.microsoft.com/office/drawing/2014/main" val="874195890"/>
                  </a:ext>
                </a:extLst>
              </a:tr>
              <a:tr h="370840">
                <a:tc>
                  <a:txBody>
                    <a:bodyPr/>
                    <a:lstStyle/>
                    <a:p>
                      <a:r>
                        <a:rPr lang="tr-TR" dirty="0"/>
                        <a:t>Halil GERÇEKER </a:t>
                      </a:r>
                    </a:p>
                    <a:p>
                      <a:r>
                        <a:rPr lang="tr-TR" dirty="0"/>
                        <a:t>Mali Hizmetler Uzmanı</a:t>
                      </a:r>
                    </a:p>
                  </a:txBody>
                  <a:tcPr anchor="ctr"/>
                </a:tc>
                <a:tc>
                  <a:txBody>
                    <a:bodyPr/>
                    <a:lstStyle/>
                    <a:p>
                      <a:r>
                        <a:rPr lang="tr-TR" dirty="0"/>
                        <a:t>halil.gerceker@giresun.edu.tr</a:t>
                      </a:r>
                    </a:p>
                  </a:txBody>
                  <a:tcPr anchor="ctr"/>
                </a:tc>
                <a:tc>
                  <a:txBody>
                    <a:bodyPr/>
                    <a:lstStyle/>
                    <a:p>
                      <a:pPr>
                        <a:tabLst>
                          <a:tab pos="808038" algn="l"/>
                        </a:tabLst>
                      </a:pPr>
                      <a:r>
                        <a:rPr lang="tr-TR" dirty="0"/>
                        <a:t>Cep	:</a:t>
                      </a:r>
                    </a:p>
                    <a:p>
                      <a:pPr>
                        <a:tabLst>
                          <a:tab pos="808038" algn="l"/>
                        </a:tabLst>
                      </a:pPr>
                      <a:r>
                        <a:rPr lang="tr-TR" dirty="0"/>
                        <a:t>Dahili	: 0454 310 </a:t>
                      </a:r>
                      <a:r>
                        <a:rPr lang="tr-TR" b="1" dirty="0">
                          <a:effectLst>
                            <a:outerShdw blurRad="38100" dist="38100" dir="2700000" algn="tl">
                              <a:srgbClr val="000000">
                                <a:alpha val="43137"/>
                              </a:srgbClr>
                            </a:outerShdw>
                          </a:effectLst>
                        </a:rPr>
                        <a:t>10 43</a:t>
                      </a:r>
                    </a:p>
                  </a:txBody>
                  <a:tcPr anchor="ctr"/>
                </a:tc>
                <a:extLst>
                  <a:ext uri="{0D108BD9-81ED-4DB2-BD59-A6C34878D82A}">
                    <a16:rowId xmlns:a16="http://schemas.microsoft.com/office/drawing/2014/main" val="1952336857"/>
                  </a:ext>
                </a:extLst>
              </a:tr>
            </a:tbl>
          </a:graphicData>
        </a:graphic>
      </p:graphicFrame>
    </p:spTree>
    <p:extLst>
      <p:ext uri="{BB962C8B-B14F-4D97-AF65-F5344CB8AC3E}">
        <p14:creationId xmlns:p14="http://schemas.microsoft.com/office/powerpoint/2010/main" val="102426760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E400C5-FEE6-4C90-8F2E-BCD2DE64779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20C5D882-A510-4D1F-A990-B5DD71C6268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C9437754-6121-49B8-B55F-F08607779EE4}"/>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4</a:t>
            </a:fld>
            <a:endParaRPr lang="tr-TR" b="1" dirty="0"/>
          </a:p>
        </p:txBody>
      </p:sp>
      <p:pic>
        <p:nvPicPr>
          <p:cNvPr id="8" name="Resim 7">
            <a:extLst>
              <a:ext uri="{FF2B5EF4-FFF2-40B4-BE49-F238E27FC236}">
                <a16:creationId xmlns:a16="http://schemas.microsoft.com/office/drawing/2014/main" id="{91E6DD6B-16C6-435C-B96A-59E21E32D9AE}"/>
              </a:ext>
            </a:extLst>
          </p:cNvPr>
          <p:cNvPicPr>
            <a:picLocks noChangeAspect="1"/>
          </p:cNvPicPr>
          <p:nvPr/>
        </p:nvPicPr>
        <p:blipFill>
          <a:blip r:embed="rId3"/>
          <a:stretch>
            <a:fillRect/>
          </a:stretch>
        </p:blipFill>
        <p:spPr>
          <a:xfrm>
            <a:off x="0" y="-79633"/>
            <a:ext cx="12192000" cy="1027578"/>
          </a:xfrm>
          <a:prstGeom prst="rect">
            <a:avLst/>
          </a:prstGeom>
          <a:effectLst>
            <a:reflection blurRad="6350" stA="50000" endA="275" endPos="40000" dist="101600" dir="5400000" sy="-100000" algn="bl" rotWithShape="0"/>
            <a:softEdge rad="127000"/>
          </a:effectLst>
        </p:spPr>
      </p:pic>
      <p:pic>
        <p:nvPicPr>
          <p:cNvPr id="10" name="Resim 9">
            <a:extLst>
              <a:ext uri="{FF2B5EF4-FFF2-40B4-BE49-F238E27FC236}">
                <a16:creationId xmlns:a16="http://schemas.microsoft.com/office/drawing/2014/main" id="{36DD88FA-F599-434B-9B6F-D43DBF257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429" y="-79633"/>
            <a:ext cx="882571" cy="881997"/>
          </a:xfrm>
          <a:prstGeom prst="rect">
            <a:avLst/>
          </a:prstGeom>
        </p:spPr>
      </p:pic>
      <p:pic>
        <p:nvPicPr>
          <p:cNvPr id="11" name="Resim 10">
            <a:extLst>
              <a:ext uri="{FF2B5EF4-FFF2-40B4-BE49-F238E27FC236}">
                <a16:creationId xmlns:a16="http://schemas.microsoft.com/office/drawing/2014/main" id="{95296B1D-82F7-4C20-9509-8B21F5487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807" y="5681432"/>
            <a:ext cx="1273898" cy="795301"/>
          </a:xfrm>
          <a:prstGeom prst="rect">
            <a:avLst/>
          </a:prstGeom>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pic>
      <p:graphicFrame>
        <p:nvGraphicFramePr>
          <p:cNvPr id="9" name="Diyagram 8">
            <a:extLst>
              <a:ext uri="{FF2B5EF4-FFF2-40B4-BE49-F238E27FC236}">
                <a16:creationId xmlns:a16="http://schemas.microsoft.com/office/drawing/2014/main" id="{F1AAD00E-3651-4481-8CD4-B7A998D18A47}"/>
              </a:ext>
            </a:extLst>
          </p:cNvPr>
          <p:cNvGraphicFramePr/>
          <p:nvPr>
            <p:extLst>
              <p:ext uri="{D42A27DB-BD31-4B8C-83A1-F6EECF244321}">
                <p14:modId xmlns:p14="http://schemas.microsoft.com/office/powerpoint/2010/main" val="2047722512"/>
              </p:ext>
            </p:extLst>
          </p:nvPr>
        </p:nvGraphicFramePr>
        <p:xfrm>
          <a:off x="350682" y="1201447"/>
          <a:ext cx="12411589" cy="39113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1637838"/>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E400C5-FEE6-4C90-8F2E-BCD2DE64779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20C5D882-A510-4D1F-A990-B5DD71C6268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C9437754-6121-49B8-B55F-F08607779EE4}"/>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5</a:t>
            </a:fld>
            <a:endParaRPr lang="tr-TR" b="1" dirty="0"/>
          </a:p>
        </p:txBody>
      </p:sp>
      <p:pic>
        <p:nvPicPr>
          <p:cNvPr id="8" name="Resim 7">
            <a:extLst>
              <a:ext uri="{FF2B5EF4-FFF2-40B4-BE49-F238E27FC236}">
                <a16:creationId xmlns:a16="http://schemas.microsoft.com/office/drawing/2014/main" id="{91E6DD6B-16C6-435C-B96A-59E21E32D9AE}"/>
              </a:ext>
            </a:extLst>
          </p:cNvPr>
          <p:cNvPicPr>
            <a:picLocks noChangeAspect="1"/>
          </p:cNvPicPr>
          <p:nvPr/>
        </p:nvPicPr>
        <p:blipFill>
          <a:blip r:embed="rId3"/>
          <a:stretch>
            <a:fillRect/>
          </a:stretch>
        </p:blipFill>
        <p:spPr>
          <a:xfrm>
            <a:off x="0" y="-79633"/>
            <a:ext cx="12192000" cy="1027578"/>
          </a:xfrm>
          <a:prstGeom prst="rect">
            <a:avLst/>
          </a:prstGeom>
          <a:effectLst>
            <a:reflection blurRad="6350" stA="50000" endA="275" endPos="40000" dist="101600" dir="5400000" sy="-100000" algn="bl" rotWithShape="0"/>
            <a:softEdge rad="127000"/>
          </a:effectLst>
        </p:spPr>
      </p:pic>
      <p:pic>
        <p:nvPicPr>
          <p:cNvPr id="10" name="Resim 9">
            <a:extLst>
              <a:ext uri="{FF2B5EF4-FFF2-40B4-BE49-F238E27FC236}">
                <a16:creationId xmlns:a16="http://schemas.microsoft.com/office/drawing/2014/main" id="{36DD88FA-F599-434B-9B6F-D43DBF257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429" y="-79633"/>
            <a:ext cx="882571" cy="881997"/>
          </a:xfrm>
          <a:prstGeom prst="rect">
            <a:avLst/>
          </a:prstGeom>
        </p:spPr>
      </p:pic>
      <p:pic>
        <p:nvPicPr>
          <p:cNvPr id="11" name="Resim 10">
            <a:extLst>
              <a:ext uri="{FF2B5EF4-FFF2-40B4-BE49-F238E27FC236}">
                <a16:creationId xmlns:a16="http://schemas.microsoft.com/office/drawing/2014/main" id="{95296B1D-82F7-4C20-9509-8B21F5487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807" y="5681432"/>
            <a:ext cx="1273898" cy="795301"/>
          </a:xfrm>
          <a:prstGeom prst="rect">
            <a:avLst/>
          </a:prstGeom>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pic>
      <p:graphicFrame>
        <p:nvGraphicFramePr>
          <p:cNvPr id="9" name="Diyagram 8">
            <a:extLst>
              <a:ext uri="{FF2B5EF4-FFF2-40B4-BE49-F238E27FC236}">
                <a16:creationId xmlns:a16="http://schemas.microsoft.com/office/drawing/2014/main" id="{F1AAD00E-3651-4481-8CD4-B7A998D18A47}"/>
              </a:ext>
            </a:extLst>
          </p:cNvPr>
          <p:cNvGraphicFramePr/>
          <p:nvPr>
            <p:extLst>
              <p:ext uri="{D42A27DB-BD31-4B8C-83A1-F6EECF244321}">
                <p14:modId xmlns:p14="http://schemas.microsoft.com/office/powerpoint/2010/main" val="2526901919"/>
              </p:ext>
            </p:extLst>
          </p:nvPr>
        </p:nvGraphicFramePr>
        <p:xfrm>
          <a:off x="350682" y="1201448"/>
          <a:ext cx="11202221" cy="29379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3232647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E400C5-FEE6-4C90-8F2E-BCD2DE647795}"/>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5" name="Footer Placeholder 4">
            <a:extLst>
              <a:ext uri="{FF2B5EF4-FFF2-40B4-BE49-F238E27FC236}">
                <a16:creationId xmlns:a16="http://schemas.microsoft.com/office/drawing/2014/main" id="{20C5D882-A510-4D1F-A990-B5DD71C6268E}"/>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6" name="Slide Number Placeholder 5">
            <a:extLst>
              <a:ext uri="{FF2B5EF4-FFF2-40B4-BE49-F238E27FC236}">
                <a16:creationId xmlns:a16="http://schemas.microsoft.com/office/drawing/2014/main" id="{C9437754-6121-49B8-B55F-F08607779EE4}"/>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6</a:t>
            </a:fld>
            <a:endParaRPr lang="tr-TR" b="1" dirty="0"/>
          </a:p>
        </p:txBody>
      </p:sp>
      <p:pic>
        <p:nvPicPr>
          <p:cNvPr id="8" name="Resim 7">
            <a:extLst>
              <a:ext uri="{FF2B5EF4-FFF2-40B4-BE49-F238E27FC236}">
                <a16:creationId xmlns:a16="http://schemas.microsoft.com/office/drawing/2014/main" id="{91E6DD6B-16C6-435C-B96A-59E21E32D9AE}"/>
              </a:ext>
            </a:extLst>
          </p:cNvPr>
          <p:cNvPicPr>
            <a:picLocks noChangeAspect="1"/>
          </p:cNvPicPr>
          <p:nvPr/>
        </p:nvPicPr>
        <p:blipFill>
          <a:blip r:embed="rId3"/>
          <a:stretch>
            <a:fillRect/>
          </a:stretch>
        </p:blipFill>
        <p:spPr>
          <a:xfrm>
            <a:off x="0" y="-79633"/>
            <a:ext cx="12192000" cy="1027578"/>
          </a:xfrm>
          <a:prstGeom prst="rect">
            <a:avLst/>
          </a:prstGeom>
          <a:effectLst>
            <a:reflection blurRad="6350" stA="50000" endA="275" endPos="40000" dist="101600" dir="5400000" sy="-100000" algn="bl" rotWithShape="0"/>
            <a:softEdge rad="127000"/>
          </a:effectLst>
        </p:spPr>
      </p:pic>
      <p:pic>
        <p:nvPicPr>
          <p:cNvPr id="10" name="Resim 9">
            <a:extLst>
              <a:ext uri="{FF2B5EF4-FFF2-40B4-BE49-F238E27FC236}">
                <a16:creationId xmlns:a16="http://schemas.microsoft.com/office/drawing/2014/main" id="{36DD88FA-F599-434B-9B6F-D43DBF257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429" y="-79633"/>
            <a:ext cx="882571" cy="881997"/>
          </a:xfrm>
          <a:prstGeom prst="rect">
            <a:avLst/>
          </a:prstGeom>
        </p:spPr>
      </p:pic>
      <p:pic>
        <p:nvPicPr>
          <p:cNvPr id="11" name="Resim 10">
            <a:extLst>
              <a:ext uri="{FF2B5EF4-FFF2-40B4-BE49-F238E27FC236}">
                <a16:creationId xmlns:a16="http://schemas.microsoft.com/office/drawing/2014/main" id="{95296B1D-82F7-4C20-9509-8B21F5487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807" y="5681432"/>
            <a:ext cx="1273898" cy="795301"/>
          </a:xfrm>
          <a:prstGeom prst="rect">
            <a:avLst/>
          </a:prstGeom>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pic>
      <p:graphicFrame>
        <p:nvGraphicFramePr>
          <p:cNvPr id="9" name="Diyagram 8">
            <a:extLst>
              <a:ext uri="{FF2B5EF4-FFF2-40B4-BE49-F238E27FC236}">
                <a16:creationId xmlns:a16="http://schemas.microsoft.com/office/drawing/2014/main" id="{F1AAD00E-3651-4481-8CD4-B7A998D18A47}"/>
              </a:ext>
            </a:extLst>
          </p:cNvPr>
          <p:cNvGraphicFramePr/>
          <p:nvPr>
            <p:extLst>
              <p:ext uri="{D42A27DB-BD31-4B8C-83A1-F6EECF244321}">
                <p14:modId xmlns:p14="http://schemas.microsoft.com/office/powerpoint/2010/main" val="3758411309"/>
              </p:ext>
            </p:extLst>
          </p:nvPr>
        </p:nvGraphicFramePr>
        <p:xfrm>
          <a:off x="350682" y="1201448"/>
          <a:ext cx="11202221" cy="29379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1769210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6304" y="2466574"/>
            <a:ext cx="10668000" cy="2459388"/>
          </a:xfrm>
        </p:spPr>
        <p:txBody>
          <a:bodyPr>
            <a:normAutofit/>
          </a:bodyPr>
          <a:lstStyle/>
          <a:p>
            <a:pPr algn="ctr"/>
            <a:r>
              <a:rPr lang="tr-TR" sz="2800" b="1" dirty="0">
                <a:solidFill>
                  <a:schemeClr val="accent1"/>
                </a:solidFill>
              </a:rPr>
              <a:t>BİRİNCİ BÖLÜM</a:t>
            </a:r>
            <a:br>
              <a:rPr lang="tr-TR" b="1" dirty="0">
                <a:solidFill>
                  <a:schemeClr val="accent1"/>
                </a:solidFill>
              </a:rPr>
            </a:br>
            <a:br>
              <a:rPr lang="tr-TR" b="1" dirty="0">
                <a:solidFill>
                  <a:schemeClr val="accent1"/>
                </a:solidFill>
              </a:rPr>
            </a:br>
            <a:r>
              <a:rPr lang="tr-TR" b="1" dirty="0">
                <a:solidFill>
                  <a:srgbClr val="0070C0"/>
                </a:solidFill>
              </a:rPr>
              <a:t>İÇ KONTROL</a:t>
            </a:r>
          </a:p>
        </p:txBody>
      </p:sp>
      <p:sp>
        <p:nvSpPr>
          <p:cNvPr id="5" name="Date Placeholder 3">
            <a:extLst>
              <a:ext uri="{FF2B5EF4-FFF2-40B4-BE49-F238E27FC236}">
                <a16:creationId xmlns:a16="http://schemas.microsoft.com/office/drawing/2014/main" id="{47042382-0595-4138-8A4F-06EDF87EFEB2}"/>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6" name="Footer Placeholder 4">
            <a:extLst>
              <a:ext uri="{FF2B5EF4-FFF2-40B4-BE49-F238E27FC236}">
                <a16:creationId xmlns:a16="http://schemas.microsoft.com/office/drawing/2014/main" id="{5EF9A42D-3951-44A3-92BD-19BA977FD49B}"/>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7" name="Slide Number Placeholder 5">
            <a:extLst>
              <a:ext uri="{FF2B5EF4-FFF2-40B4-BE49-F238E27FC236}">
                <a16:creationId xmlns:a16="http://schemas.microsoft.com/office/drawing/2014/main" id="{4667C62C-58BE-4424-8074-3AFF14499495}"/>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7</a:t>
            </a:fld>
            <a:endParaRPr lang="tr-TR" b="1" dirty="0"/>
          </a:p>
        </p:txBody>
      </p:sp>
      <p:sp>
        <p:nvSpPr>
          <p:cNvPr id="8" name="Dikdörtgen 7">
            <a:extLst>
              <a:ext uri="{FF2B5EF4-FFF2-40B4-BE49-F238E27FC236}">
                <a16:creationId xmlns:a16="http://schemas.microsoft.com/office/drawing/2014/main" id="{6C8CF304-6E86-4AB4-B563-39DF18222DF1}"/>
              </a:ext>
            </a:extLst>
          </p:cNvPr>
          <p:cNvSpPr/>
          <p:nvPr/>
        </p:nvSpPr>
        <p:spPr>
          <a:xfrm>
            <a:off x="-602164" y="349137"/>
            <a:ext cx="12794164"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12" name="Resim 11">
            <a:extLst>
              <a:ext uri="{FF2B5EF4-FFF2-40B4-BE49-F238E27FC236}">
                <a16:creationId xmlns:a16="http://schemas.microsoft.com/office/drawing/2014/main" id="{B0DA0704-F4ED-4A05-9994-935BBA9F6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06C2C747-F62F-4799-8063-3698E4832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668850942"/>
      </p:ext>
    </p:extLst>
  </p:cSld>
  <p:clrMapOvr>
    <a:masterClrMapping/>
  </p:clrMapOvr>
  <mc:AlternateContent xmlns:mc="http://schemas.openxmlformats.org/markup-compatibility/2006">
    <mc:Choice xmlns:p14="http://schemas.microsoft.com/office/powerpoint/2010/main" Requires="p14">
      <p:transition spd="slow" p14:dur="1600">
        <p14:prism dir="d" isContent="1"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532509"/>
            <a:ext cx="10668000" cy="532084"/>
          </a:xfrm>
        </p:spPr>
        <p:txBody>
          <a:bodyPr>
            <a:normAutofit fontScale="90000"/>
          </a:bodyPr>
          <a:lstStyle/>
          <a:p>
            <a:pPr algn="l"/>
            <a:r>
              <a:rPr lang="tr-TR" b="1" dirty="0">
                <a:solidFill>
                  <a:schemeClr val="accent1"/>
                </a:solidFill>
              </a:rPr>
              <a:t>İÇ KONTROL NEDİR?</a:t>
            </a:r>
          </a:p>
        </p:txBody>
      </p:sp>
      <p:sp>
        <p:nvSpPr>
          <p:cNvPr id="3" name="İçerik Yer Tutucusu 2"/>
          <p:cNvSpPr>
            <a:spLocks noGrp="1"/>
          </p:cNvSpPr>
          <p:nvPr>
            <p:ph idx="1"/>
          </p:nvPr>
        </p:nvSpPr>
        <p:spPr>
          <a:xfrm>
            <a:off x="685799" y="2194560"/>
            <a:ext cx="10919299" cy="4024125"/>
          </a:xfrm>
        </p:spPr>
        <p:txBody>
          <a:bodyPr>
            <a:normAutofit fontScale="92500" lnSpcReduction="20000"/>
          </a:bodyPr>
          <a:lstStyle/>
          <a:p>
            <a:pPr marL="0" indent="0">
              <a:buNone/>
            </a:pPr>
            <a:r>
              <a:rPr lang="tr-TR" sz="2600" dirty="0"/>
              <a:t>5018 sayılı Kamu Mali Yönetimi ve Kontrol Kanunun 55,56,57 ve 58 inci maddelerine dayanılarak hazırlanan </a:t>
            </a:r>
            <a:r>
              <a:rPr lang="tr-TR" sz="2600" dirty="0">
                <a:solidFill>
                  <a:srgbClr val="FF0000"/>
                </a:solidFill>
              </a:rPr>
              <a:t>GRÜ</a:t>
            </a:r>
            <a:r>
              <a:rPr lang="tr-TR" sz="2600" dirty="0"/>
              <a:t> </a:t>
            </a:r>
            <a:r>
              <a:rPr lang="tr-TR" sz="2600" dirty="0">
                <a:solidFill>
                  <a:schemeClr val="accent1"/>
                </a:solidFill>
              </a:rPr>
              <a:t>İç Kontrol ve Ön Mali Kontrole İlişkin Usul ve Esaslarda</a:t>
            </a:r>
            <a:r>
              <a:rPr lang="tr-TR" sz="2600" dirty="0"/>
              <a:t> geçen ifade şöyledir;</a:t>
            </a:r>
          </a:p>
          <a:p>
            <a:r>
              <a:rPr lang="tr-TR" altLang="tr-TR" sz="2600" dirty="0">
                <a:solidFill>
                  <a:srgbClr val="FF0000"/>
                </a:solidFill>
              </a:rPr>
              <a:t>idarenin amaçlarına, belirlenmiş politikalara ve mevzuata uygun olarak faaliyetlerin etkili, ekonomik ve verimli bir şekilde yürütülmesini</a:t>
            </a:r>
            <a:r>
              <a:rPr lang="tr-TR" altLang="tr-TR" sz="2600" dirty="0"/>
              <a:t>,</a:t>
            </a:r>
          </a:p>
          <a:p>
            <a:r>
              <a:rPr lang="tr-TR" altLang="tr-TR" sz="2600" dirty="0"/>
              <a:t>varlık ve kaynakların korunmasını, </a:t>
            </a:r>
          </a:p>
          <a:p>
            <a:r>
              <a:rPr lang="tr-TR" altLang="tr-TR" sz="2600" dirty="0"/>
              <a:t>muhasebe kayıtlarının doğru ve tam olarak tutulmasını, </a:t>
            </a:r>
          </a:p>
          <a:p>
            <a:r>
              <a:rPr lang="tr-TR" altLang="tr-TR" sz="2600" dirty="0"/>
              <a:t>malî bilgi ve yönetim bilgisinin zamanında ve güvenilir olarak üretilmesini sağlamak üzere </a:t>
            </a:r>
          </a:p>
          <a:p>
            <a:r>
              <a:rPr lang="tr-TR" altLang="tr-TR" sz="2600" dirty="0"/>
              <a:t>idare tarafından oluşturulan organizasyon, yöntem ve süreçle iç denetimi </a:t>
            </a:r>
            <a:r>
              <a:rPr lang="tr-TR" altLang="tr-TR" sz="2600" dirty="0">
                <a:solidFill>
                  <a:srgbClr val="FF0000"/>
                </a:solidFill>
              </a:rPr>
              <a:t>kapsayan malî ve diğer kontroller bütünü olarak tanımlanmıştır</a:t>
            </a:r>
            <a:r>
              <a:rPr lang="tr-TR" altLang="tr-TR" dirty="0">
                <a:solidFill>
                  <a:srgbClr val="FF0000"/>
                </a:solidFill>
              </a:rPr>
              <a:t>. </a:t>
            </a:r>
          </a:p>
          <a:p>
            <a:endParaRPr lang="tr-TR" dirty="0"/>
          </a:p>
        </p:txBody>
      </p:sp>
      <p:sp>
        <p:nvSpPr>
          <p:cNvPr id="5" name="Date Placeholder 3">
            <a:extLst>
              <a:ext uri="{FF2B5EF4-FFF2-40B4-BE49-F238E27FC236}">
                <a16:creationId xmlns:a16="http://schemas.microsoft.com/office/drawing/2014/main" id="{47042382-0595-4138-8A4F-06EDF87EFEB2}"/>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6" name="Footer Placeholder 4">
            <a:extLst>
              <a:ext uri="{FF2B5EF4-FFF2-40B4-BE49-F238E27FC236}">
                <a16:creationId xmlns:a16="http://schemas.microsoft.com/office/drawing/2014/main" id="{5EF9A42D-3951-44A3-92BD-19BA977FD49B}"/>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7" name="Slide Number Placeholder 5">
            <a:extLst>
              <a:ext uri="{FF2B5EF4-FFF2-40B4-BE49-F238E27FC236}">
                <a16:creationId xmlns:a16="http://schemas.microsoft.com/office/drawing/2014/main" id="{4667C62C-58BE-4424-8074-3AFF14499495}"/>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8</a:t>
            </a:fld>
            <a:endParaRPr lang="tr-TR" b="1" dirty="0"/>
          </a:p>
        </p:txBody>
      </p:sp>
      <p:sp>
        <p:nvSpPr>
          <p:cNvPr id="8" name="Dikdörtgen 7">
            <a:extLst>
              <a:ext uri="{FF2B5EF4-FFF2-40B4-BE49-F238E27FC236}">
                <a16:creationId xmlns:a16="http://schemas.microsoft.com/office/drawing/2014/main" id="{6C8CF304-6E86-4AB4-B563-39DF18222DF1}"/>
              </a:ext>
            </a:extLst>
          </p:cNvPr>
          <p:cNvSpPr/>
          <p:nvPr/>
        </p:nvSpPr>
        <p:spPr>
          <a:xfrm>
            <a:off x="-602164" y="349137"/>
            <a:ext cx="12794164"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12" name="Resim 11">
            <a:extLst>
              <a:ext uri="{FF2B5EF4-FFF2-40B4-BE49-F238E27FC236}">
                <a16:creationId xmlns:a16="http://schemas.microsoft.com/office/drawing/2014/main" id="{B0DA0704-F4ED-4A05-9994-935BBA9F6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9" name="Resim 8">
            <a:extLst>
              <a:ext uri="{FF2B5EF4-FFF2-40B4-BE49-F238E27FC236}">
                <a16:creationId xmlns:a16="http://schemas.microsoft.com/office/drawing/2014/main" id="{06C2C747-F62F-4799-8063-3698E4832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79531932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1494263"/>
            <a:ext cx="10820400" cy="563138"/>
          </a:xfrm>
        </p:spPr>
        <p:txBody>
          <a:bodyPr>
            <a:normAutofit fontScale="90000"/>
          </a:bodyPr>
          <a:lstStyle/>
          <a:p>
            <a:pPr algn="l"/>
            <a:r>
              <a:rPr lang="tr-TR" b="1" dirty="0">
                <a:solidFill>
                  <a:schemeClr val="accent1"/>
                </a:solidFill>
              </a:rPr>
              <a:t>İÇ KONTROLÜN AMAÇLARI?</a:t>
            </a:r>
          </a:p>
        </p:txBody>
      </p:sp>
      <p:sp>
        <p:nvSpPr>
          <p:cNvPr id="3" name="İçerik Yer Tutucusu 2"/>
          <p:cNvSpPr>
            <a:spLocks noGrp="1"/>
          </p:cNvSpPr>
          <p:nvPr>
            <p:ph idx="1"/>
          </p:nvPr>
        </p:nvSpPr>
        <p:spPr/>
        <p:txBody>
          <a:bodyPr/>
          <a:lstStyle/>
          <a:p>
            <a:pPr marL="0" indent="0">
              <a:buNone/>
            </a:pPr>
            <a:r>
              <a:rPr lang="tr-TR" altLang="tr-TR" sz="2400" dirty="0"/>
              <a:t>5018 sayılı Kanunun 56 </a:t>
            </a:r>
            <a:r>
              <a:rPr lang="tr-TR" altLang="tr-TR" sz="2400" dirty="0" err="1"/>
              <a:t>ncı</a:t>
            </a:r>
            <a:r>
              <a:rPr lang="tr-TR" altLang="tr-TR" sz="2400" dirty="0"/>
              <a:t> maddesinde iç kontrolün amaçları;</a:t>
            </a:r>
          </a:p>
          <a:p>
            <a:pPr>
              <a:buFont typeface="Wingdings" panose="05000000000000000000" pitchFamily="2" charset="2"/>
              <a:buChar char="Ø"/>
            </a:pPr>
            <a:r>
              <a:rPr lang="tr-TR" altLang="tr-TR" sz="2400" dirty="0"/>
              <a:t>  </a:t>
            </a:r>
            <a:r>
              <a:rPr lang="tr-TR" altLang="tr-TR" sz="2400" dirty="0">
                <a:solidFill>
                  <a:schemeClr val="accent6">
                    <a:lumMod val="75000"/>
                  </a:schemeClr>
                </a:solidFill>
              </a:rPr>
              <a:t>Kamu gelir, gider, varlık ve yükümlülüklerinin etkili, ekonomik ve  verimli bir şekilde yönetilmesini,</a:t>
            </a:r>
          </a:p>
          <a:p>
            <a:pPr>
              <a:buFont typeface="Wingdings" panose="05000000000000000000" pitchFamily="2" charset="2"/>
              <a:buChar char="Ø"/>
            </a:pPr>
            <a:r>
              <a:rPr lang="tr-TR" altLang="tr-TR" sz="2400" dirty="0">
                <a:effectLst>
                  <a:outerShdw blurRad="38100" dist="38100" dir="2700000" algn="tl">
                    <a:srgbClr val="C0C0C0"/>
                  </a:outerShdw>
                </a:effectLst>
              </a:rPr>
              <a:t>Kamu</a:t>
            </a:r>
            <a:r>
              <a:rPr lang="tr-TR" altLang="tr-TR" sz="2400" dirty="0"/>
              <a:t> idarelerinin kanunlara ve diğer düzenlemelere uygun olarak faaliyet göstermesini,</a:t>
            </a:r>
          </a:p>
          <a:p>
            <a:pPr>
              <a:buFont typeface="Wingdings" panose="05000000000000000000" pitchFamily="2" charset="2"/>
              <a:buChar char="Ø"/>
            </a:pPr>
            <a:r>
              <a:rPr lang="tr-TR" altLang="tr-TR" sz="2400" dirty="0">
                <a:solidFill>
                  <a:srgbClr val="FF0000"/>
                </a:solidFill>
              </a:rPr>
              <a:t>Her türlü malî karar ve işlemlerde usulsüzlük ve yolsuzluğun önlenmesini,</a:t>
            </a:r>
          </a:p>
          <a:p>
            <a:pPr>
              <a:buFont typeface="Wingdings" panose="05000000000000000000" pitchFamily="2" charset="2"/>
              <a:buChar char="Ø"/>
            </a:pPr>
            <a:r>
              <a:rPr lang="tr-TR" altLang="tr-TR" sz="2400" dirty="0">
                <a:solidFill>
                  <a:schemeClr val="accent6">
                    <a:lumMod val="75000"/>
                  </a:schemeClr>
                </a:solidFill>
              </a:rPr>
              <a:t>Karar oluşturmak ve izlemek için düzenli, zamanında ve güvenilir rapor ve bilgi edinilmesini,</a:t>
            </a:r>
          </a:p>
          <a:p>
            <a:pPr>
              <a:buFont typeface="Wingdings" panose="05000000000000000000" pitchFamily="2" charset="2"/>
              <a:buChar char="Ø"/>
            </a:pPr>
            <a:r>
              <a:rPr lang="tr-TR" altLang="tr-TR" sz="2400" dirty="0"/>
              <a:t>Varlıkların kötüye kullanılması ve israfını önlemek ile kayıplara karşı korunmasını sağlamak olarak belirlenmiştir.</a:t>
            </a:r>
          </a:p>
          <a:p>
            <a:pPr marL="0" indent="0">
              <a:buNone/>
            </a:pPr>
            <a:endParaRPr lang="tr-TR" altLang="tr-TR" sz="2400" dirty="0"/>
          </a:p>
          <a:p>
            <a:pPr marL="0" indent="0">
              <a:buNone/>
            </a:pPr>
            <a:endParaRPr lang="tr-TR" dirty="0"/>
          </a:p>
        </p:txBody>
      </p:sp>
      <p:sp>
        <p:nvSpPr>
          <p:cNvPr id="5" name="Date Placeholder 3">
            <a:extLst>
              <a:ext uri="{FF2B5EF4-FFF2-40B4-BE49-F238E27FC236}">
                <a16:creationId xmlns:a16="http://schemas.microsoft.com/office/drawing/2014/main" id="{6D5CC0BE-365F-4995-9FB9-D7B7D303A43F}"/>
              </a:ext>
            </a:extLst>
          </p:cNvPr>
          <p:cNvSpPr txBox="1">
            <a:spLocks/>
          </p:cNvSpPr>
          <p:nvPr/>
        </p:nvSpPr>
        <p:spPr>
          <a:xfrm>
            <a:off x="7384266" y="6474847"/>
            <a:ext cx="4094371"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A2C0729-AF1C-40BB-B3B5-36A6D453CA9A}" type="datetimeFigureOut">
              <a:rPr lang="tr-TR" smtClean="0"/>
              <a:pPr algn="ctr"/>
              <a:t>5.01.2023</a:t>
            </a:fld>
            <a:endParaRPr lang="tr-TR" dirty="0"/>
          </a:p>
        </p:txBody>
      </p:sp>
      <p:sp>
        <p:nvSpPr>
          <p:cNvPr id="6" name="Footer Placeholder 4">
            <a:extLst>
              <a:ext uri="{FF2B5EF4-FFF2-40B4-BE49-F238E27FC236}">
                <a16:creationId xmlns:a16="http://schemas.microsoft.com/office/drawing/2014/main" id="{4D465612-E9E0-4FD5-B959-15BADC307DE9}"/>
              </a:ext>
            </a:extLst>
          </p:cNvPr>
          <p:cNvSpPr txBox="1">
            <a:spLocks/>
          </p:cNvSpPr>
          <p:nvPr/>
        </p:nvSpPr>
        <p:spPr>
          <a:xfrm>
            <a:off x="-1" y="6478620"/>
            <a:ext cx="7384265" cy="391831"/>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l"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tr-TR" dirty="0"/>
              <a:t>GRÜ Strateji Geliştirme Daire Başkanlığı-Stratejik Yönetim ve Planlama Şube Müdürlüğü</a:t>
            </a:r>
          </a:p>
        </p:txBody>
      </p:sp>
      <p:sp>
        <p:nvSpPr>
          <p:cNvPr id="7" name="Slide Number Placeholder 5">
            <a:extLst>
              <a:ext uri="{FF2B5EF4-FFF2-40B4-BE49-F238E27FC236}">
                <a16:creationId xmlns:a16="http://schemas.microsoft.com/office/drawing/2014/main" id="{E4CC67FE-FF72-4C91-BB4F-B8E03409E050}"/>
              </a:ext>
            </a:extLst>
          </p:cNvPr>
          <p:cNvSpPr txBox="1">
            <a:spLocks/>
          </p:cNvSpPr>
          <p:nvPr/>
        </p:nvSpPr>
        <p:spPr>
          <a:xfrm>
            <a:off x="11478638" y="6477803"/>
            <a:ext cx="713362" cy="392647"/>
          </a:xfrm>
          <a:prstGeom prst="rect">
            <a:avLst/>
          </a:prstGeom>
          <a:solidFill>
            <a:schemeClr val="accent1">
              <a:lumMod val="75000"/>
            </a:schemeClr>
          </a:solidFill>
          <a:effectLst>
            <a:softEdge rad="63500"/>
          </a:effectLst>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7B0ED0F-60FC-4373-9EB1-DF9ADD7DE52A}" type="slidenum">
              <a:rPr lang="tr-TR" b="1" smtClean="0"/>
              <a:pPr algn="ctr"/>
              <a:t>9</a:t>
            </a:fld>
            <a:endParaRPr lang="tr-TR" b="1" dirty="0"/>
          </a:p>
        </p:txBody>
      </p:sp>
      <p:sp>
        <p:nvSpPr>
          <p:cNvPr id="8" name="Dikdörtgen 7">
            <a:extLst>
              <a:ext uri="{FF2B5EF4-FFF2-40B4-BE49-F238E27FC236}">
                <a16:creationId xmlns:a16="http://schemas.microsoft.com/office/drawing/2014/main" id="{6DD4F4FE-9B57-423A-8B7C-28821BB77E67}"/>
              </a:ext>
            </a:extLst>
          </p:cNvPr>
          <p:cNvSpPr/>
          <p:nvPr/>
        </p:nvSpPr>
        <p:spPr>
          <a:xfrm>
            <a:off x="-602164" y="349137"/>
            <a:ext cx="12235418" cy="369332"/>
          </a:xfrm>
          <a:prstGeom prst="rect">
            <a:avLst/>
          </a:prstGeom>
          <a:gradFill>
            <a:gsLst>
              <a:gs pos="98000">
                <a:schemeClr val="tx2">
                  <a:lumMod val="50000"/>
                </a:schemeClr>
              </a:gs>
              <a:gs pos="24000">
                <a:schemeClr val="accent2">
                  <a:lumMod val="75000"/>
                </a:schemeClr>
              </a:gs>
              <a:gs pos="100000">
                <a:schemeClr val="tx2">
                  <a:lumMod val="50000"/>
                </a:schemeClr>
              </a:gs>
              <a:gs pos="28000">
                <a:schemeClr val="accent1">
                  <a:lumMod val="79000"/>
                  <a:lumOff val="21000"/>
                </a:schemeClr>
              </a:gs>
            </a:gsLst>
            <a:lin ang="2700000" scaled="1"/>
          </a:gradFill>
          <a:ln>
            <a:gradFill>
              <a:gsLst>
                <a:gs pos="44000">
                  <a:srgbClr val="FFC000"/>
                </a:gs>
                <a:gs pos="48000">
                  <a:schemeClr val="accent1">
                    <a:lumMod val="45000"/>
                    <a:lumOff val="55000"/>
                  </a:schemeClr>
                </a:gs>
                <a:gs pos="26000">
                  <a:schemeClr val="accent1">
                    <a:lumMod val="45000"/>
                    <a:lumOff val="55000"/>
                  </a:schemeClr>
                </a:gs>
                <a:gs pos="100000">
                  <a:schemeClr val="accent1">
                    <a:lumMod val="30000"/>
                    <a:lumOff val="70000"/>
                  </a:schemeClr>
                </a:gs>
              </a:gsLst>
              <a:lin ang="5400000" scaled="1"/>
            </a:gradFill>
          </a:ln>
          <a:effectLst>
            <a:glow rad="228600">
              <a:schemeClr val="accent6">
                <a:satMod val="175000"/>
                <a:alpha val="40000"/>
              </a:schemeClr>
            </a:glow>
            <a:innerShdw blurRad="63500" dist="50800" dir="5400000">
              <a:prstClr val="black">
                <a:alpha val="50000"/>
              </a:prstClr>
            </a:innerShdw>
            <a:reflection blurRad="6350" stA="50000" endA="300" endPos="90000" dist="50800" dir="5400000" sy="-100000" algn="bl" rotWithShape="0"/>
            <a:softEdge rad="635000"/>
          </a:effectLst>
          <a:scene3d>
            <a:camera prst="isometricOffAxis1Right"/>
            <a:lightRig rig="harsh" dir="t"/>
          </a:scene3d>
          <a:sp3d z="38100" contourW="12700">
            <a:contourClr>
              <a:schemeClr val="accent4">
                <a:lumMod val="75000"/>
              </a:schemeClr>
            </a:contourClr>
          </a:sp3d>
        </p:spPr>
        <p:txBody>
          <a:bodyPr wrap="square">
            <a:spAutoFit/>
          </a:bodyPr>
          <a:lstStyle/>
          <a:p>
            <a:pPr algn="ctr"/>
            <a:r>
              <a:rPr lang="tr-TR" altLang="tr-TR" b="1" dirty="0">
                <a:solidFill>
                  <a:schemeClr val="bg1"/>
                </a:solidFill>
                <a:latin typeface="Tahoma" pitchFamily="34" charset="0"/>
              </a:rPr>
              <a:t>KAMU İÇ KONTROL SİSTEMİ </a:t>
            </a:r>
            <a:endParaRPr lang="tr-TR" dirty="0">
              <a:solidFill>
                <a:schemeClr val="bg1"/>
              </a:solidFill>
            </a:endParaRPr>
          </a:p>
        </p:txBody>
      </p:sp>
      <p:pic>
        <p:nvPicPr>
          <p:cNvPr id="9" name="Resim 8">
            <a:extLst>
              <a:ext uri="{FF2B5EF4-FFF2-40B4-BE49-F238E27FC236}">
                <a16:creationId xmlns:a16="http://schemas.microsoft.com/office/drawing/2014/main" id="{642DAA9C-0C45-425F-9734-CB080DC3E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65" y="0"/>
            <a:ext cx="2227635" cy="1279053"/>
          </a:xfrm>
          <a:prstGeom prst="rect">
            <a:avLst/>
          </a:prstGeom>
        </p:spPr>
      </p:pic>
      <p:pic>
        <p:nvPicPr>
          <p:cNvPr id="10" name="Resim 9">
            <a:extLst>
              <a:ext uri="{FF2B5EF4-FFF2-40B4-BE49-F238E27FC236}">
                <a16:creationId xmlns:a16="http://schemas.microsoft.com/office/drawing/2014/main" id="{0CB03BBA-28E4-4D62-865C-5F1D02DE5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 y="127605"/>
            <a:ext cx="816001" cy="815470"/>
          </a:xfrm>
          <a:prstGeom prst="rect">
            <a:avLst/>
          </a:prstGeom>
          <a:effectLst>
            <a:glow rad="228600">
              <a:schemeClr val="bg1">
                <a:alpha val="40000"/>
              </a:schemeClr>
            </a:glow>
            <a:softEdge rad="0"/>
          </a:effectLst>
        </p:spPr>
      </p:pic>
    </p:spTree>
    <p:extLst>
      <p:ext uri="{BB962C8B-B14F-4D97-AF65-F5344CB8AC3E}">
        <p14:creationId xmlns:p14="http://schemas.microsoft.com/office/powerpoint/2010/main" val="835218246"/>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TM04033937[[fn=Uçak İzi]]</Template>
  <TotalTime>6443</TotalTime>
  <Words>3781</Words>
  <Application>Microsoft Office PowerPoint</Application>
  <PresentationFormat>Geniş ekran</PresentationFormat>
  <Paragraphs>806</Paragraphs>
  <Slides>39</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39</vt:i4>
      </vt:variant>
    </vt:vector>
  </HeadingPairs>
  <TitlesOfParts>
    <vt:vector size="47" baseType="lpstr">
      <vt:lpstr>Arial</vt:lpstr>
      <vt:lpstr>Arial Narrow</vt:lpstr>
      <vt:lpstr>Calibri</vt:lpstr>
      <vt:lpstr>Century Gothic</vt:lpstr>
      <vt:lpstr>Tahoma</vt:lpstr>
      <vt:lpstr>Times New Roman</vt:lpstr>
      <vt:lpstr>Wingdings</vt:lpstr>
      <vt:lpstr>Uçak İzi</vt:lpstr>
      <vt:lpstr>KAMU İÇ KONTROL SİSTEMİ  VE KAMU İÇ KONTROL STANDARTLARI  UYUM EYLEM PLANI</vt:lpstr>
      <vt:lpstr>GİRİŞ</vt:lpstr>
      <vt:lpstr>Strateji ve PLANLAMA kavramı </vt:lpstr>
      <vt:lpstr>PowerPoint Sunusu</vt:lpstr>
      <vt:lpstr>PowerPoint Sunusu</vt:lpstr>
      <vt:lpstr>PowerPoint Sunusu</vt:lpstr>
      <vt:lpstr>BİRİNCİ BÖLÜM  İÇ KONTROL</vt:lpstr>
      <vt:lpstr>İÇ KONTROL NEDİR?</vt:lpstr>
      <vt:lpstr>İÇ KONTROLÜN AMAÇLARI?</vt:lpstr>
      <vt:lpstr>İÇ KONTROL STANDARTLARI</vt:lpstr>
      <vt:lpstr>PowerPoint Sunusu</vt:lpstr>
      <vt:lpstr>İÇ KONTROLÜN TEMEL İLKELERİ</vt:lpstr>
      <vt:lpstr>İÇ KONTROLÜN YAPISI</vt:lpstr>
      <vt:lpstr>ÜST YÖNETİCİ (REKTÖR)’NİN GÖREV YETKİ VE SORUMLULUKLARI</vt:lpstr>
      <vt:lpstr>İÇ KONTROL İZLEME VE YÖNLENDİRME KURULU (İKİYK) GÖREVLERİ</vt:lpstr>
      <vt:lpstr>İDARE RİSK KOORDİNATÖRÜ (SGDB BAŞKANI) GÖREVLERİ (İRK)</vt:lpstr>
      <vt:lpstr>BİRİM RİSK KOORDİNATÖRÜ (BRK)</vt:lpstr>
      <vt:lpstr>ÇALIŞANLAR</vt:lpstr>
      <vt:lpstr>İÇ DENETİM BİRİMİ</vt:lpstr>
      <vt:lpstr>STRATEJİ GELİŞTİRME BİRİMİ</vt:lpstr>
      <vt:lpstr>İKİNCİ BÖLÜM  RİSK DEĞERLENDİRME</vt:lpstr>
      <vt:lpstr>RİSK YÖNETİM  STRATEJİSİ (SÜRECİ)</vt:lpstr>
      <vt:lpstr>RİSK KURULU KİMLERDEN OLUŞUR ?</vt:lpstr>
      <vt:lpstr>RİSKLERİN TESPİT EDİLMESİ, BELİRLENMESİ</vt:lpstr>
      <vt:lpstr>RİSKLERİ NASIL TESPİT EDEBİLİRİM? </vt:lpstr>
      <vt:lpstr>RİSKLERİ NASIL TESPİT EDEBİLİRİM? </vt:lpstr>
      <vt:lpstr>RİSK TESPİTİ SÜRECİNDE SORULABİLECEK SORULAR ?</vt:lpstr>
      <vt:lpstr>RİSKLERİN DEĞERLENDİRİLMESİ</vt:lpstr>
      <vt:lpstr>RİSKE CEVAP VERME YÖNTEMLERİ </vt:lpstr>
      <vt:lpstr>RİSKE CEVAP VERME YÖNTEMLERİ </vt:lpstr>
      <vt:lpstr>RİSKLERİN GÖZDEN GEÇİRİLMESİ VE RAPORLANMASI </vt:lpstr>
      <vt:lpstr>RİSKLERİN GÖZDEN GEÇİRİLMESİ VE RAPORLANMASI </vt:lpstr>
      <vt:lpstr>PowerPoint Sunusu</vt:lpstr>
      <vt:lpstr>PowerPoint Sunusu</vt:lpstr>
      <vt:lpstr>PowerPoint Sunusu</vt:lpstr>
      <vt:lpstr>PowerPoint Sunusu</vt:lpstr>
      <vt:lpstr>PowerPoint Sunusu</vt:lpstr>
      <vt:lpstr>PowerPoint Sunusu</vt:lpstr>
      <vt:lpstr>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İÇ KONTROL</dc:title>
  <dc:creator>Murat DOĞAN</dc:creator>
  <cp:lastModifiedBy>Seyfi Göktekin</cp:lastModifiedBy>
  <cp:revision>313</cp:revision>
  <cp:lastPrinted>2016-11-16T07:24:37Z</cp:lastPrinted>
  <dcterms:created xsi:type="dcterms:W3CDTF">2016-07-26T06:30:29Z</dcterms:created>
  <dcterms:modified xsi:type="dcterms:W3CDTF">2023-01-05T08:48:03Z</dcterms:modified>
</cp:coreProperties>
</file>