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64" r:id="rId13"/>
    <p:sldId id="274" r:id="rId14"/>
    <p:sldId id="279" r:id="rId15"/>
    <p:sldId id="275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4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4D3CDC-3F0F-4E7D-A9FE-D29078F267AD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094158-4469-4125-8F9C-7F0A160A9CEC}" type="datetime1">
              <a:rPr lang="tr-TR" smtClean="0"/>
              <a:t>26.01.2021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"/>
              <a:t>Asıl metin stillerini düzenlemek için tıklayın</a:t>
            </a:r>
            <a:endParaRPr lang="en-US"/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640" y="1246909"/>
            <a:ext cx="10690125" cy="4544292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23" name="Veri Yer Tutucusu 22">
            <a:extLst>
              <a:ext uri="{FF2B5EF4-FFF2-40B4-BE49-F238E27FC236}">
                <a16:creationId xmlns:a16="http://schemas.microsoft.com/office/drawing/2014/main" id="{56DDA211-621C-49E9-8218-457FD286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24" name="Alt Bilgi Yer Tutucusu 23">
            <a:extLst>
              <a:ext uri="{FF2B5EF4-FFF2-40B4-BE49-F238E27FC236}">
                <a16:creationId xmlns:a16="http://schemas.microsoft.com/office/drawing/2014/main" id="{C18AF543-F487-41CA-8CE4-E5316B5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25" name="Slayt Numarası Yer Tutucusu 24">
            <a:extLst>
              <a:ext uri="{FF2B5EF4-FFF2-40B4-BE49-F238E27FC236}">
                <a16:creationId xmlns:a16="http://schemas.microsoft.com/office/drawing/2014/main" id="{5B4DC64A-BB0D-4137-A77C-5E16F452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9EBF19B-4887-4A2A-82A6-07BD69BE9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76" y="41243"/>
            <a:ext cx="900000" cy="900000"/>
          </a:xfrm>
          <a:prstGeom prst="rect">
            <a:avLst/>
          </a:prstGeom>
        </p:spPr>
      </p:pic>
      <p:pic>
        <p:nvPicPr>
          <p:cNvPr id="26" name="İçerik Yer Tutucusu 19">
            <a:extLst>
              <a:ext uri="{FF2B5EF4-FFF2-40B4-BE49-F238E27FC236}">
                <a16:creationId xmlns:a16="http://schemas.microsoft.com/office/drawing/2014/main" id="{48D5F9BF-0D96-47AC-9C03-1730A2D77D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" y="5454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66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3722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776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55792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532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44617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48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1C87B0-0BF1-4D20-8B57-A71E86EF9595}" type="datetime1">
              <a:rPr lang="tr-TR" smtClean="0"/>
              <a:t>26.01.2021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35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52BFC5-D222-482D-B154-0698E276F0F9}" type="datetime1">
              <a:rPr lang="tr-TR" smtClean="0"/>
              <a:t>26.01.2021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4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rtl="0"/>
            <a:fld id="{1B0951D9-850C-477F-AF83-3FB30EA67492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2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A148F7-A76F-401F-AD5E-B004E6B76CB0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1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3045A1-20C0-4B0A-AD84-4C1E818C0034}" type="datetime1">
              <a:rPr lang="tr-TR" smtClean="0"/>
              <a:t>26.01.2021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0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3C5DB-0E5C-47AB-804D-13751DF54259}" type="datetime1">
              <a:rPr lang="tr-TR" smtClean="0"/>
              <a:t>26.01.2021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912638-4A84-4EE0-98F1-3BC2BFB48209}" type="datetime1">
              <a:rPr lang="tr-TR" smtClean="0"/>
              <a:t>26.01.2021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545FB2-DB73-4453-9716-EA32A8F7CEFF}" type="datetime1">
              <a:rPr lang="tr-TR" smtClean="0"/>
              <a:t>26.01.2021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9688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5397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EF5B999-57E2-470C-85A4-8AC7B2DA0B4E}" type="datetime1">
              <a:rPr lang="tr-TR" smtClean="0"/>
              <a:t>26.01.2021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Başlık 12">
            <a:extLst>
              <a:ext uri="{FF2B5EF4-FFF2-40B4-BE49-F238E27FC236}">
                <a16:creationId xmlns:a16="http://schemas.microsoft.com/office/drawing/2014/main" id="{CC9472AB-6B42-4EF5-B5BC-26957BB1363C}"/>
              </a:ext>
            </a:extLst>
          </p:cNvPr>
          <p:cNvSpPr txBox="1">
            <a:spLocks/>
          </p:cNvSpPr>
          <p:nvPr userDrawn="1"/>
        </p:nvSpPr>
        <p:spPr>
          <a:xfrm>
            <a:off x="0" y="7129"/>
            <a:ext cx="12191999" cy="10255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STRATEJİK PLANLAMA VE KALİTE SÜREÇLERİNDE VERİ YÖNETİMİ</a:t>
            </a:r>
            <a:endParaRPr lang="tr-TR" sz="2400" dirty="0"/>
          </a:p>
        </p:txBody>
      </p:sp>
      <p:pic>
        <p:nvPicPr>
          <p:cNvPr id="49" name="Resim 48">
            <a:extLst>
              <a:ext uri="{FF2B5EF4-FFF2-40B4-BE49-F238E27FC236}">
                <a16:creationId xmlns:a16="http://schemas.microsoft.com/office/drawing/2014/main" id="{27E00AA3-86D9-4054-B2B7-9070F6714B3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76" y="41243"/>
            <a:ext cx="900000" cy="900000"/>
          </a:xfrm>
          <a:prstGeom prst="rect">
            <a:avLst/>
          </a:prstGeom>
        </p:spPr>
      </p:pic>
      <p:pic>
        <p:nvPicPr>
          <p:cNvPr id="50" name="İçerik Yer Tutucusu 19">
            <a:extLst>
              <a:ext uri="{FF2B5EF4-FFF2-40B4-BE49-F238E27FC236}">
                <a16:creationId xmlns:a16="http://schemas.microsoft.com/office/drawing/2014/main" id="{90899158-8F9A-483F-9FED-8AFC4F256FA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" y="5454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gdb.giresun.edu.t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CCB491D2-C0AC-408B-907A-FFC8B2B1F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0" y="2780252"/>
            <a:ext cx="7251192" cy="3754521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FD3591F0-A5A6-4CDE-8F89-CFD54E839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234"/>
            <a:ext cx="12192000" cy="2602033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906E47B7-C048-4702-8CAD-CC9CF02746D0}"/>
              </a:ext>
            </a:extLst>
          </p:cNvPr>
          <p:cNvSpPr txBox="1"/>
          <p:nvPr/>
        </p:nvSpPr>
        <p:spPr>
          <a:xfrm>
            <a:off x="0" y="18280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STRATEJİK PLANLAMA VE KALİTE SÜREÇLERİNDE VERİ YÖNETİMİ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10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D553093-1F6C-437A-A161-D3936281540A}"/>
              </a:ext>
            </a:extLst>
          </p:cNvPr>
          <p:cNvSpPr txBox="1"/>
          <p:nvPr/>
        </p:nvSpPr>
        <p:spPr>
          <a:xfrm>
            <a:off x="448234" y="1151692"/>
            <a:ext cx="11186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tr-TR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 Giresun Üniversitesi Bilgi/Veri Yönetim Sistemi Hakkında Bilgi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 Setleri </a:t>
            </a:r>
            <a:r>
              <a:rPr lang="tr-T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(İÇ KONTROL SORU FORMU)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7DFA09D-21AE-4985-9BC0-76906716F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104" y="2237661"/>
            <a:ext cx="630844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640" y="1246909"/>
            <a:ext cx="11138360" cy="4544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quare721 BT" panose="020B0504020202060204" pitchFamily="34" charset="0"/>
              </a:rPr>
              <a:t>B. Veri Toplama Aşamasında ve Toplanan Verilerde Görülen Eksiklikler</a:t>
            </a:r>
          </a:p>
          <a:p>
            <a:pPr marL="457200" indent="-457200">
              <a:buFont typeface="+mj-lt"/>
              <a:buAutoNum type="alphaUcPeriod"/>
            </a:pPr>
            <a:endParaRPr lang="tr-TR" sz="2800" b="1" dirty="0">
              <a:latin typeface="Square721 BT" panose="020B0504020202060204" pitchFamily="34" charset="0"/>
            </a:endParaRPr>
          </a:p>
        </p:txBody>
      </p:sp>
      <p:sp>
        <p:nvSpPr>
          <p:cNvPr id="8" name="İçerik Yer Tutucusu 21">
            <a:extLst>
              <a:ext uri="{FF2B5EF4-FFF2-40B4-BE49-F238E27FC236}">
                <a16:creationId xmlns:a16="http://schemas.microsoft.com/office/drawing/2014/main" id="{01FF2D9F-6B8A-4A37-BBA0-02C8D4EECCD0}"/>
              </a:ext>
            </a:extLst>
          </p:cNvPr>
          <p:cNvSpPr txBox="1">
            <a:spLocks/>
          </p:cNvSpPr>
          <p:nvPr/>
        </p:nvSpPr>
        <p:spPr>
          <a:xfrm>
            <a:off x="1053639" y="2035186"/>
            <a:ext cx="10690125" cy="3756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b="1" dirty="0"/>
              <a:t>Verilerin zamanında GÜYBİS ortamına GİRİLMEMESİ veya ONAYLANMAMASI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b="1" dirty="0"/>
              <a:t>Verilerin zamanında girilmemesi sebebiyle raporlamanın ZAMANINDA yapılamaması,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b="1" dirty="0"/>
              <a:t>Veriler veya Tablolar arasında tutarsızlıklar,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b="1" dirty="0"/>
              <a:t>Tablolardaki verilerin bir önceki rapor dönemi (İZLEME veya BİR YIL ÖNCEKİ) verileriyle uyumsuzluk,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b="1" dirty="0"/>
              <a:t>Biriminizce doldurulabilecek tablolardaki veri/açıklama alanlarının eksik bırakılması,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b="1" dirty="0"/>
              <a:t>İdare Faaliyet Raporlarının farklı formatlarda hazırlanması,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b="1" dirty="0"/>
              <a:t>İdare Faaliyet Raporlarında İç güvence beyanlarının imzalanmadan gönderilmesi,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b="1" dirty="0"/>
              <a:t>BİFR içerisinde hizmet ve faaliyetlerle ilgili detaylı bilgiye yer verilmemesi,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b="1" dirty="0"/>
              <a:t>Birim faaliyet raporlarının süresi içerisinde web sayfalarına yüklenmemesi/Başkanlığımıza gönderilmemesi,</a:t>
            </a:r>
            <a:endParaRPr lang="tr-TR" b="1" dirty="0"/>
          </a:p>
          <a:p>
            <a:pPr lvl="1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086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12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EB650D-C25B-45A1-96CF-52C16C23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C. Eksik ve Yanlış Verilerin Üniversite İmajına Etkileri</a:t>
            </a:r>
          </a:p>
          <a:p>
            <a:r>
              <a:rPr lang="tr-TR" sz="2800" dirty="0"/>
              <a:t>Ulusal ve uluslararası değerlendirmelerde başarı seviyemizin olduğundan düşük kalması,</a:t>
            </a:r>
          </a:p>
          <a:p>
            <a:r>
              <a:rPr lang="tr-TR" sz="2800" dirty="0"/>
              <a:t>Web sayfalarımızdan üniversitemizi tanımaya çalışan paydaşlarımızın yeterli bilgiye ulaşamaması sebebiyle üniversitemiz imajı hakkında yersiz kanaate sahip olması,</a:t>
            </a:r>
          </a:p>
          <a:p>
            <a:r>
              <a:rPr lang="tr-TR" sz="2800" dirty="0"/>
              <a:t>Öğrenci ve çalışanlarımızda Kaliteli bir kurumda çalışmanın yükleyeceği aidiyet duygusunu olumsuz etkilemesi, </a:t>
            </a:r>
          </a:p>
          <a:p>
            <a:r>
              <a:rPr lang="tr-TR" sz="2800" dirty="0"/>
              <a:t>Sayıştay ve diğer dış değerlendirme raporlarında yeterli imajın </a:t>
            </a:r>
            <a:r>
              <a:rPr lang="tr-TR" sz="2800" dirty="0" err="1"/>
              <a:t>yakalanaması</a:t>
            </a:r>
            <a:endParaRPr lang="tr-TR" sz="2800" dirty="0"/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96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13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640" y="1246909"/>
            <a:ext cx="10943288" cy="45442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D. Mevcut Durumun Tam ve Doğru Tespit Edilmesinin Üniversitemize Katkıları;</a:t>
            </a:r>
          </a:p>
          <a:p>
            <a:r>
              <a:rPr lang="tr-TR" sz="2800" b="1" dirty="0"/>
              <a:t>Üniversitemizin GZFT tablosunun olumlu yönde değişmesi;</a:t>
            </a:r>
          </a:p>
          <a:p>
            <a:pPr lvl="1"/>
            <a:r>
              <a:rPr lang="tr-TR" sz="2400" b="1" dirty="0"/>
              <a:t>Güçlü Yönler ile Fırsatların artması, Zayıf ve Tehdit içeren faktörlerin ortadan kalkması,</a:t>
            </a:r>
          </a:p>
          <a:p>
            <a:r>
              <a:rPr lang="tr-TR" sz="2800" b="1" dirty="0"/>
              <a:t>Ulusal ve Uluslararası bilimsel sıralamalarda yerimizin yükselmesi,</a:t>
            </a:r>
          </a:p>
          <a:p>
            <a:r>
              <a:rPr lang="tr-TR" sz="2800" b="1" dirty="0" err="1"/>
              <a:t>Tanınırlılığın</a:t>
            </a:r>
            <a:r>
              <a:rPr lang="tr-TR" sz="2800" b="1" dirty="0"/>
              <a:t> ve imajın artması sebebiyle daha başarılı öğrenciler tarafından </a:t>
            </a:r>
            <a:r>
              <a:rPr lang="tr-TR" sz="2800" b="1" dirty="0">
                <a:solidFill>
                  <a:srgbClr val="FF0000"/>
                </a:solidFill>
              </a:rPr>
              <a:t>tercih</a:t>
            </a:r>
            <a:r>
              <a:rPr lang="tr-TR" sz="2800" b="1" dirty="0"/>
              <a:t> edilebilmesi,</a:t>
            </a:r>
          </a:p>
          <a:p>
            <a:r>
              <a:rPr lang="tr-TR" sz="2800" b="1" dirty="0"/>
              <a:t>Kalite süreçlerinin iyileşmesi ile iş yükünün azalması.</a:t>
            </a:r>
          </a:p>
          <a:p>
            <a:pPr marL="0" indent="0">
              <a:buNone/>
            </a:pPr>
            <a:endParaRPr lang="tr-TR" b="1" dirty="0"/>
          </a:p>
          <a:p>
            <a:endParaRPr lang="tr-TR" b="1" dirty="0"/>
          </a:p>
          <a:p>
            <a:pPr lvl="1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889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14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640" y="1246909"/>
            <a:ext cx="10943288" cy="4544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D. Mevcut Durumun Tam ve Doğru Tespit Edilmesinin Üniversitemize Katkıları;</a:t>
            </a:r>
          </a:p>
          <a:p>
            <a:r>
              <a:rPr lang="tr-TR" sz="2800" b="1" dirty="0"/>
              <a:t>Kamu kaynaklarını etkili, ekonomik ve verimli bir şekilde kullanmayı, hesap verebilirliği, malî saydamlığı sağlar, </a:t>
            </a:r>
          </a:p>
          <a:p>
            <a:r>
              <a:rPr lang="tr-TR" sz="2800" b="1" dirty="0"/>
              <a:t>Üniversite bütçesini dengeli ve verimli şekilde harcama birimlerine dağıtmayı ve doğru harcanmasını sağlar, </a:t>
            </a:r>
          </a:p>
          <a:p>
            <a:r>
              <a:rPr lang="tr-TR" sz="2800" b="1" dirty="0"/>
              <a:t>Tüm malî işlemleri muhasebeleştirmeyi, </a:t>
            </a:r>
            <a:r>
              <a:rPr lang="tr-TR" sz="2800" b="1" dirty="0" err="1"/>
              <a:t>raporlaştırmayı</a:t>
            </a:r>
            <a:r>
              <a:rPr lang="tr-TR" sz="2800" b="1" dirty="0"/>
              <a:t> ve etkili malî kontrol hiyerarşisini sağlar.</a:t>
            </a:r>
          </a:p>
          <a:p>
            <a:pPr marL="0" indent="0">
              <a:buNone/>
            </a:pPr>
            <a:endParaRPr lang="tr-TR" b="1" dirty="0"/>
          </a:p>
          <a:p>
            <a:endParaRPr lang="tr-TR" b="1" dirty="0"/>
          </a:p>
          <a:p>
            <a:pPr lvl="1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1822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15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0599D59-A088-4E50-87EB-5531363ECAEA}"/>
              </a:ext>
            </a:extLst>
          </p:cNvPr>
          <p:cNvSpPr txBox="1"/>
          <p:nvPr/>
        </p:nvSpPr>
        <p:spPr>
          <a:xfrm>
            <a:off x="1078779" y="1371600"/>
            <a:ext cx="333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E. Soru-Cevap</a:t>
            </a:r>
            <a:endParaRPr lang="tr-TR" sz="3600" b="1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3600" b="1" dirty="0"/>
              <a:t>???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E9B598A-6980-4D5E-A534-0224E46B58F8}"/>
              </a:ext>
            </a:extLst>
          </p:cNvPr>
          <p:cNvSpPr txBox="1"/>
          <p:nvPr/>
        </p:nvSpPr>
        <p:spPr>
          <a:xfrm>
            <a:off x="1161288" y="3611880"/>
            <a:ext cx="986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Eğitim Değerlendirme Anketi Linki….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http://sgdb.giresun.edu.tr/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/>
              <a:t>adresinde Anketler Menüsünde	</a:t>
            </a:r>
          </a:p>
          <a:p>
            <a:r>
              <a:rPr lang="tr-TR" dirty="0"/>
              <a:t>https://docs.google.com/forms/d/e/1FAIpQLScryS8EEI7O62DGoDVxfdj1KtEdcECG7O5uCFSnQDpIAOy5KA/viewform</a:t>
            </a:r>
          </a:p>
        </p:txBody>
      </p:sp>
    </p:spTree>
    <p:extLst>
      <p:ext uri="{BB962C8B-B14F-4D97-AF65-F5344CB8AC3E}">
        <p14:creationId xmlns:p14="http://schemas.microsoft.com/office/powerpoint/2010/main" val="11141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16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AA96EE6-B263-4A6B-AB39-5D24B3533C43}"/>
              </a:ext>
            </a:extLst>
          </p:cNvPr>
          <p:cNvSpPr/>
          <p:nvPr/>
        </p:nvSpPr>
        <p:spPr>
          <a:xfrm>
            <a:off x="3929383" y="2967335"/>
            <a:ext cx="4333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369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200" b="1" dirty="0"/>
              <a:t>Seyfi GÖKTEKİN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/>
              <a:t>Kalite Koordinatör Yardımcısı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/>
              <a:t>Stratejik Yönetim Şube Müdürü</a:t>
            </a:r>
          </a:p>
        </p:txBody>
      </p:sp>
    </p:spTree>
    <p:extLst>
      <p:ext uri="{BB962C8B-B14F-4D97-AF65-F5344CB8AC3E}">
        <p14:creationId xmlns:p14="http://schemas.microsoft.com/office/powerpoint/2010/main" val="37820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640" y="1246908"/>
            <a:ext cx="10690125" cy="4925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İÇERİK:</a:t>
            </a:r>
          </a:p>
          <a:p>
            <a:pPr marL="457200" indent="-457200">
              <a:buFont typeface="+mj-lt"/>
              <a:buAutoNum type="alphaUcPeriod"/>
            </a:pPr>
            <a:r>
              <a:rPr lang="tr-TR" b="1" dirty="0"/>
              <a:t>Giresun Üniversitesi Bilgi/Veri Yönetim Sistemi Hakkında Bilgi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b="1" dirty="0"/>
              <a:t>Veri Toplayan Birimler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b="1" dirty="0"/>
              <a:t>Veri Setleri</a:t>
            </a:r>
          </a:p>
          <a:p>
            <a:pPr marL="457200" indent="-457200">
              <a:buFont typeface="+mj-lt"/>
              <a:buAutoNum type="alphaUcPeriod"/>
            </a:pPr>
            <a:r>
              <a:rPr lang="tr-TR" b="1" dirty="0"/>
              <a:t>Veri Toplama Aşamasında ve Toplanan Verilerde Görülen Eksiklikler</a:t>
            </a:r>
          </a:p>
          <a:p>
            <a:pPr marL="457200" indent="-457200">
              <a:buFont typeface="+mj-lt"/>
              <a:buAutoNum type="alphaUcPeriod"/>
            </a:pPr>
            <a:r>
              <a:rPr lang="tr-TR" b="1" dirty="0"/>
              <a:t>Eksik ve Yanlış Verilerin Üniversite İmajına Etkileri</a:t>
            </a:r>
          </a:p>
          <a:p>
            <a:pPr marL="457200" indent="-457200">
              <a:buFont typeface="+mj-lt"/>
              <a:buAutoNum type="alphaUcPeriod"/>
            </a:pPr>
            <a:r>
              <a:rPr lang="tr-TR" b="1" dirty="0"/>
              <a:t>Mevcut Durumun Tam ve Doğru Tespit Edilmesinin Üniversitemize Katkıları</a:t>
            </a:r>
          </a:p>
          <a:p>
            <a:pPr marL="457200" indent="-457200">
              <a:buFont typeface="+mj-lt"/>
              <a:buAutoNum type="alphaUcPeriod"/>
            </a:pPr>
            <a:r>
              <a:rPr lang="tr-TR" b="1" dirty="0"/>
              <a:t>Soru-Cevap</a:t>
            </a:r>
          </a:p>
          <a:p>
            <a:endParaRPr lang="tr-TR" b="1" dirty="0"/>
          </a:p>
          <a:p>
            <a:pPr lvl="1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920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640" y="1246908"/>
            <a:ext cx="10690125" cy="5172179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tr-TR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Giresun Üniversitesi Bilgi/Veri Yönetim Sistemi Hakkında Bilgi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sz="2800" b="1" dirty="0"/>
              <a:t>Veri Toplayan Birimler:</a:t>
            </a:r>
          </a:p>
          <a:p>
            <a:pPr lvl="2"/>
            <a:r>
              <a:rPr lang="tr-TR" sz="2400" b="1" dirty="0"/>
              <a:t>Strateji Geliştirme Daire Başkanlığı </a:t>
            </a:r>
          </a:p>
          <a:p>
            <a:pPr marL="1714500" lvl="3" indent="-342900">
              <a:buFont typeface="+mj-lt"/>
              <a:buAutoNum type="alphaLcParenR"/>
            </a:pPr>
            <a:r>
              <a:rPr lang="tr-TR" sz="2000" b="1" dirty="0"/>
              <a:t>Stratejik Yönetim ve Planlama Şubesi</a:t>
            </a:r>
          </a:p>
          <a:p>
            <a:pPr marL="1714500" lvl="3" indent="-342900">
              <a:buFont typeface="+mj-lt"/>
              <a:buAutoNum type="alphaLcParenR"/>
            </a:pPr>
            <a:r>
              <a:rPr lang="tr-TR" sz="2000" b="1" dirty="0"/>
              <a:t>İç Kontrol Şubesi</a:t>
            </a:r>
          </a:p>
          <a:p>
            <a:pPr marL="1714500" lvl="3" indent="-342900">
              <a:buFont typeface="+mj-lt"/>
              <a:buAutoNum type="alphaLcParenR"/>
            </a:pPr>
            <a:r>
              <a:rPr lang="tr-TR" sz="2000" b="1" dirty="0"/>
              <a:t>Bütçe Şubesi</a:t>
            </a:r>
          </a:p>
          <a:p>
            <a:pPr lvl="2"/>
            <a:r>
              <a:rPr lang="tr-TR" sz="2400" b="1" dirty="0"/>
              <a:t>Kalite Koordinatörlüğü</a:t>
            </a:r>
          </a:p>
          <a:p>
            <a:pPr lvl="2"/>
            <a:r>
              <a:rPr lang="tr-TR" sz="2400" b="1" dirty="0"/>
              <a:t>Genel Sekreterlik,</a:t>
            </a:r>
          </a:p>
          <a:p>
            <a:pPr lvl="2"/>
            <a:r>
              <a:rPr lang="tr-TR" sz="2400" b="1" dirty="0"/>
              <a:t>Rektörlük Özel Kalem Müdürlüğü</a:t>
            </a:r>
          </a:p>
          <a:p>
            <a:pPr lvl="2"/>
            <a:r>
              <a:rPr lang="tr-TR" sz="2400" b="1" dirty="0"/>
              <a:t>Basın Koordinatörlüğü</a:t>
            </a:r>
          </a:p>
          <a:p>
            <a:pPr marL="1371600" lvl="3" indent="0">
              <a:buNone/>
            </a:pPr>
            <a:endParaRPr lang="tr-TR" sz="1800" b="1" dirty="0"/>
          </a:p>
          <a:p>
            <a:pPr lvl="1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751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5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tr-TR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 Giresun Üniversitesi Bilgi/Veri Yönetim Sistemi Hakkında Bilgi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 Setleri:</a:t>
            </a:r>
          </a:p>
          <a:p>
            <a:pPr marL="0" lvl="2" indent="0">
              <a:buNone/>
            </a:pPr>
            <a:endParaRPr lang="tr-T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  <a:p>
            <a:pPr lvl="1"/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89DF82-D353-4404-B11D-7A21501BF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649" y="2176087"/>
            <a:ext cx="7766977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6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D553093-1F6C-437A-A161-D3936281540A}"/>
              </a:ext>
            </a:extLst>
          </p:cNvPr>
          <p:cNvSpPr txBox="1"/>
          <p:nvPr/>
        </p:nvSpPr>
        <p:spPr>
          <a:xfrm>
            <a:off x="448234" y="1151692"/>
            <a:ext cx="11186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tr-TR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 Giresun Üniversitesi Bilgi/Veri Yönetim Sistemi Hakkında Bilgi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 Setleri </a:t>
            </a:r>
            <a:r>
              <a:rPr lang="tr-T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(Stratejik Plan)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58FF797-25E5-4029-AE34-FB08F067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752" y="1987507"/>
            <a:ext cx="9143931" cy="43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7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D553093-1F6C-437A-A161-D3936281540A}"/>
              </a:ext>
            </a:extLst>
          </p:cNvPr>
          <p:cNvSpPr txBox="1"/>
          <p:nvPr/>
        </p:nvSpPr>
        <p:spPr>
          <a:xfrm>
            <a:off x="448234" y="1151692"/>
            <a:ext cx="11186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tr-TR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 Giresun Üniversitesi Bilgi/Veri Yönetim Sistemi Hakkında Bilgi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 Setleri </a:t>
            </a:r>
            <a:r>
              <a:rPr lang="tr-T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(Kurum İç Değerlendirme Raporu)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7CC0F7-79CE-44C7-B0A1-CDB345A96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939" y="2075022"/>
            <a:ext cx="8231413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8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D553093-1F6C-437A-A161-D3936281540A}"/>
              </a:ext>
            </a:extLst>
          </p:cNvPr>
          <p:cNvSpPr txBox="1"/>
          <p:nvPr/>
        </p:nvSpPr>
        <p:spPr>
          <a:xfrm>
            <a:off x="448234" y="1151692"/>
            <a:ext cx="11186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tr-TR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 Giresun Üniversitesi Bilgi/Veri Yönetim Sistemi Hakkında Bilgi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 Setleri </a:t>
            </a:r>
            <a:r>
              <a:rPr lang="tr-T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(YÖK İZLEME)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5BD400A-B770-41ED-8C8E-8F8ADBA28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377" y="1980253"/>
            <a:ext cx="7449287" cy="43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C2C4A0-430F-4936-B5A9-56FE61C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7498" y="6354451"/>
            <a:ext cx="106593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/>
          <a:p>
            <a:pPr algn="ctr" rtl="0"/>
            <a:fld id="{FE387474-1390-41C9-9718-AAC5629B5D0B}" type="datetime1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 rtl="0"/>
              <a:t>26.01.2021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5B9759-9CD2-4EFF-8373-D8EE787D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417" y="6354452"/>
            <a:ext cx="757362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/>
          <a:lstStyle>
            <a:lvl1pPr>
              <a:defRPr/>
            </a:lvl1pPr>
          </a:lstStyle>
          <a:p>
            <a:pPr algn="ctr"/>
            <a:fld id="{688F71A3-AF29-4C60-9CB3-074394A91E54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9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826CD2-B8CF-4AB6-8DC2-EDC946AE30DA}"/>
              </a:ext>
            </a:extLst>
          </p:cNvPr>
          <p:cNvSpPr txBox="1">
            <a:spLocks/>
          </p:cNvSpPr>
          <p:nvPr/>
        </p:nvSpPr>
        <p:spPr>
          <a:xfrm>
            <a:off x="1078779" y="6354452"/>
            <a:ext cx="9618718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 geliştirme daire başkanlığı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D5045C55-1188-45D2-8BCC-5A9CD73D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D553093-1F6C-437A-A161-D3936281540A}"/>
              </a:ext>
            </a:extLst>
          </p:cNvPr>
          <p:cNvSpPr txBox="1"/>
          <p:nvPr/>
        </p:nvSpPr>
        <p:spPr>
          <a:xfrm>
            <a:off x="448234" y="1151692"/>
            <a:ext cx="11186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tr-TR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 Giresun Üniversitesi Bilgi/Veri Yönetim Sistemi Hakkında Bilgi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 Setleri </a:t>
            </a:r>
            <a:r>
              <a:rPr lang="tr-T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(Performans Program BÜTÇE)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A56EEC9-0C3F-4969-A800-609735A8B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783" y="2066769"/>
            <a:ext cx="7402609" cy="40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2125</TotalTime>
  <Words>603</Words>
  <Application>Microsoft Office PowerPoint</Application>
  <PresentationFormat>Geniş ekran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Segoe UI Black</vt:lpstr>
      <vt:lpstr>Square721 BT</vt:lpstr>
      <vt:lpstr>Tw Cen MT</vt:lpstr>
      <vt:lpstr>Wingdings</vt:lpstr>
      <vt:lpstr>Devre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Seyfi Göktekin</dc:creator>
  <cp:lastModifiedBy>Seyfi Göktekin</cp:lastModifiedBy>
  <cp:revision>52</cp:revision>
  <dcterms:created xsi:type="dcterms:W3CDTF">2021-01-09T18:35:43Z</dcterms:created>
  <dcterms:modified xsi:type="dcterms:W3CDTF">2021-01-26T07:29:14Z</dcterms:modified>
</cp:coreProperties>
</file>